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3.xml" ContentType="application/vnd.openxmlformats-officedocument.presentationml.notesSlide+xml"/>
  <Override PartName="/ppt/charts/chart15.xml" ContentType="application/vnd.openxmlformats-officedocument.drawingml.chart+xml"/>
  <Override PartName="/ppt/notesSlides/notesSlide4.xml" ContentType="application/vnd.openxmlformats-officedocument.presentationml.notesSlide+xml"/>
  <Override PartName="/ppt/charts/chart16.xml" ContentType="application/vnd.openxmlformats-officedocument.drawingml.chart+xml"/>
  <Override PartName="/ppt/notesSlides/notesSlide5.xml" ContentType="application/vnd.openxmlformats-officedocument.presentationml.notesSlide+xml"/>
  <Override PartName="/ppt/charts/chart17.xml" ContentType="application/vnd.openxmlformats-officedocument.drawingml.chart+xml"/>
  <Override PartName="/ppt/notesSlides/notesSlide6.xml" ContentType="application/vnd.openxmlformats-officedocument.presentationml.notesSlide+xml"/>
  <Override PartName="/ppt/charts/chart18.xml" ContentType="application/vnd.openxmlformats-officedocument.drawingml.chart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5"/>
  </p:notesMasterIdLst>
  <p:handoutMasterIdLst>
    <p:handoutMasterId r:id="rId26"/>
  </p:handoutMasterIdLst>
  <p:sldIdLst>
    <p:sldId id="275" r:id="rId2"/>
    <p:sldId id="276" r:id="rId3"/>
    <p:sldId id="295" r:id="rId4"/>
    <p:sldId id="278" r:id="rId5"/>
    <p:sldId id="277" r:id="rId6"/>
    <p:sldId id="296" r:id="rId7"/>
    <p:sldId id="289" r:id="rId8"/>
    <p:sldId id="288" r:id="rId9"/>
    <p:sldId id="279" r:id="rId10"/>
    <p:sldId id="281" r:id="rId11"/>
    <p:sldId id="297" r:id="rId12"/>
    <p:sldId id="298" r:id="rId13"/>
    <p:sldId id="303" r:id="rId14"/>
    <p:sldId id="301" r:id="rId15"/>
    <p:sldId id="299" r:id="rId16"/>
    <p:sldId id="284" r:id="rId17"/>
    <p:sldId id="290" r:id="rId18"/>
    <p:sldId id="282" r:id="rId19"/>
    <p:sldId id="291" r:id="rId20"/>
    <p:sldId id="292" r:id="rId21"/>
    <p:sldId id="294" r:id="rId22"/>
    <p:sldId id="293" r:id="rId23"/>
    <p:sldId id="302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90175" autoAdjust="0"/>
  </p:normalViewPr>
  <p:slideViewPr>
    <p:cSldViewPr>
      <p:cViewPr varScale="1">
        <p:scale>
          <a:sx n="103" d="100"/>
          <a:sy n="103" d="100"/>
        </p:scale>
        <p:origin x="189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Centri</c:v>
                </c:pt>
              </c:strCache>
            </c:strRef>
          </c:tx>
          <c:invertIfNegative val="0"/>
          <c:cat>
            <c:strRef>
              <c:f>Foglio1!$A$2:$A$19</c:f>
              <c:strCache>
                <c:ptCount val="18"/>
                <c:pt idx="0">
                  <c:v>Anno 2008</c:v>
                </c:pt>
                <c:pt idx="1">
                  <c:v>Anno 2009</c:v>
                </c:pt>
                <c:pt idx="2">
                  <c:v>Anno 2010</c:v>
                </c:pt>
                <c:pt idx="3">
                  <c:v>Anno 2011</c:v>
                </c:pt>
                <c:pt idx="4">
                  <c:v>Anno 2012</c:v>
                </c:pt>
                <c:pt idx="5">
                  <c:v>Anno 2013</c:v>
                </c:pt>
                <c:pt idx="6">
                  <c:v>Anno 2014</c:v>
                </c:pt>
                <c:pt idx="7">
                  <c:v>Anno 2015</c:v>
                </c:pt>
                <c:pt idx="8">
                  <c:v>Anno 2016</c:v>
                </c:pt>
                <c:pt idx="9">
                  <c:v>Anno 2017</c:v>
                </c:pt>
                <c:pt idx="10">
                  <c:v>Anno 2018</c:v>
                </c:pt>
                <c:pt idx="11">
                  <c:v>Anno 2019</c:v>
                </c:pt>
                <c:pt idx="12">
                  <c:v>Anno 2020</c:v>
                </c:pt>
                <c:pt idx="13">
                  <c:v>Anno 2021</c:v>
                </c:pt>
                <c:pt idx="14">
                  <c:v>Anno 2022</c:v>
                </c:pt>
                <c:pt idx="15">
                  <c:v>Anno 2023</c:v>
                </c:pt>
                <c:pt idx="16">
                  <c:v>Anno 2024</c:v>
                </c:pt>
                <c:pt idx="17">
                  <c:v>Anno 2025</c:v>
                </c:pt>
              </c:strCache>
            </c:strRef>
          </c:cat>
          <c:val>
            <c:numRef>
              <c:f>Foglio1!$B$2:$B$19</c:f>
              <c:numCache>
                <c:formatCode>General</c:formatCode>
                <c:ptCount val="18"/>
                <c:pt idx="0">
                  <c:v>91</c:v>
                </c:pt>
                <c:pt idx="1">
                  <c:v>93</c:v>
                </c:pt>
                <c:pt idx="2">
                  <c:v>97</c:v>
                </c:pt>
                <c:pt idx="3">
                  <c:v>98</c:v>
                </c:pt>
                <c:pt idx="4">
                  <c:v>100</c:v>
                </c:pt>
                <c:pt idx="5">
                  <c:v>77</c:v>
                </c:pt>
                <c:pt idx="6">
                  <c:v>83</c:v>
                </c:pt>
                <c:pt idx="7">
                  <c:v>109</c:v>
                </c:pt>
                <c:pt idx="8">
                  <c:v>108</c:v>
                </c:pt>
                <c:pt idx="9">
                  <c:v>142</c:v>
                </c:pt>
                <c:pt idx="10">
                  <c:v>151</c:v>
                </c:pt>
                <c:pt idx="11">
                  <c:v>152</c:v>
                </c:pt>
                <c:pt idx="12">
                  <c:v>133</c:v>
                </c:pt>
                <c:pt idx="13">
                  <c:v>138</c:v>
                </c:pt>
                <c:pt idx="14">
                  <c:v>138</c:v>
                </c:pt>
                <c:pt idx="15">
                  <c:v>135</c:v>
                </c:pt>
                <c:pt idx="16">
                  <c:v>161</c:v>
                </c:pt>
                <c:pt idx="17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3-47C9-94C9-A68EF114C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94193440"/>
        <c:axId val="-1794190720"/>
      </c:barChart>
      <c:catAx>
        <c:axId val="-1794193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-1794190720"/>
        <c:crosses val="autoZero"/>
        <c:auto val="1"/>
        <c:lblAlgn val="ctr"/>
        <c:lblOffset val="100"/>
        <c:noMultiLvlLbl val="0"/>
      </c:catAx>
      <c:valAx>
        <c:axId val="-179419072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-1794193440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4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Accreditato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cat>
            <c:strRef>
              <c:f>Foglio1!$B$1:$C$1</c:f>
              <c:strCache>
                <c:ptCount val="2"/>
                <c:pt idx="0">
                  <c:v>2024</c:v>
                </c:pt>
                <c:pt idx="1">
                  <c:v>2025</c:v>
                </c:pt>
              </c:strCache>
            </c:strRef>
          </c:cat>
          <c:val>
            <c:numRef>
              <c:f>Foglio1!$B$2:$C$2</c:f>
              <c:numCache>
                <c:formatCode>General</c:formatCode>
                <c:ptCount val="2"/>
                <c:pt idx="0">
                  <c:v>1367</c:v>
                </c:pt>
                <c:pt idx="1">
                  <c:v>1266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Pubblico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Foglio1!$B$1:$C$1</c:f>
              <c:strCache>
                <c:ptCount val="2"/>
                <c:pt idx="0">
                  <c:v>2024</c:v>
                </c:pt>
                <c:pt idx="1">
                  <c:v>2025</c:v>
                </c:pt>
              </c:strCache>
            </c:strRef>
          </c:cat>
          <c:val>
            <c:numRef>
              <c:f>Foglio1!$B$3:$C$3</c:f>
              <c:numCache>
                <c:formatCode>General</c:formatCode>
                <c:ptCount val="2"/>
                <c:pt idx="0">
                  <c:v>586</c:v>
                </c:pt>
                <c:pt idx="1">
                  <c:v>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6D-441F-B48C-2A82E0B95AC2}"/>
            </c:ext>
          </c:extLst>
        </c:ser>
        <c:ser>
          <c:idx val="2"/>
          <c:order val="2"/>
          <c:tx>
            <c:strRef>
              <c:f>Foglio1!$A$4</c:f>
              <c:strCache>
                <c:ptCount val="1"/>
                <c:pt idx="0">
                  <c:v>Priovato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Foglio1!$B$1:$C$1</c:f>
              <c:strCache>
                <c:ptCount val="2"/>
                <c:pt idx="0">
                  <c:v>2024</c:v>
                </c:pt>
                <c:pt idx="1">
                  <c:v>2025</c:v>
                </c:pt>
              </c:strCache>
            </c:strRef>
          </c:cat>
          <c:val>
            <c:numRef>
              <c:f>Foglio1!$B$4:$C$4</c:f>
              <c:numCache>
                <c:formatCode>General</c:formatCode>
                <c:ptCount val="2"/>
                <c:pt idx="0">
                  <c:v>0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020-4D79-9937-94157C7B20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781083024318052"/>
          <c:y val="0.11929677305158184"/>
          <c:w val="0.43711259545585091"/>
          <c:h val="0.78532093420881688"/>
        </c:manualLayout>
      </c:layout>
      <c:pieChart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Casistica</c:v>
                </c:pt>
              </c:strCache>
            </c:strRef>
          </c:tx>
          <c:dPt>
            <c:idx val="0"/>
            <c:bubble3D val="0"/>
            <c:explosion val="2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bubble3D val="0"/>
            <c:explosion val="24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dLbls>
            <c:dLbl>
              <c:idx val="0"/>
              <c:layout>
                <c:manualLayout>
                  <c:x val="0.1959525461531528"/>
                  <c:y val="5.08182706629583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E2-42E6-B74B-A4620161D9F7}"/>
                </c:ext>
              </c:extLst>
            </c:dLbl>
            <c:dLbl>
              <c:idx val="1"/>
              <c:layout>
                <c:manualLayout>
                  <c:x val="-7.6951548697978947E-2"/>
                  <c:y val="-9.954090443230820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E2-42E6-B74B-A4620161D9F7}"/>
                </c:ext>
              </c:extLst>
            </c:dLbl>
            <c:dLbl>
              <c:idx val="2"/>
              <c:layout>
                <c:manualLayout>
                  <c:x val="-0.11872016840896085"/>
                  <c:y val="3.58717204679706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E2-42E6-B74B-A4620161D9F7}"/>
                </c:ext>
              </c:extLst>
            </c:dLbl>
            <c:dLbl>
              <c:idx val="3"/>
              <c:layout>
                <c:manualLayout>
                  <c:x val="-2.8196608098158583E-3"/>
                  <c:y val="-5.939363662032032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E2-42E6-B74B-A4620161D9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Foglio1!$B$1:$E$1</c:f>
              <c:strCache>
                <c:ptCount val="4"/>
                <c:pt idx="0">
                  <c:v>Endoscopiche</c:v>
                </c:pt>
                <c:pt idx="1">
                  <c:v>Laparoscopiche</c:v>
                </c:pt>
                <c:pt idx="2">
                  <c:v>Robotiche</c:v>
                </c:pt>
                <c:pt idx="3">
                  <c:v>Open</c:v>
                </c:pt>
              </c:strCache>
            </c:strRef>
          </c:cat>
          <c:val>
            <c:numRef>
              <c:f>Foglio1!$B$2:$E$2</c:f>
              <c:numCache>
                <c:formatCode>_-* #,##0_-;\-* #,##0_-;_-* "-"??_-;_-@_-</c:formatCode>
                <c:ptCount val="4"/>
                <c:pt idx="0">
                  <c:v>2382</c:v>
                </c:pt>
                <c:pt idx="1">
                  <c:v>22813</c:v>
                </c:pt>
                <c:pt idx="2">
                  <c:v>1677</c:v>
                </c:pt>
                <c:pt idx="3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Accreditato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cat>
            <c:strRef>
              <c:f>Foglio1!$B$1:$U$1</c:f>
              <c:strCache>
                <c:ptCount val="20"/>
                <c:pt idx="0">
                  <c:v> Abruzzo </c:v>
                </c:pt>
                <c:pt idx="1">
                  <c:v>Basilicata</c:v>
                </c:pt>
                <c:pt idx="2">
                  <c:v>Campania</c:v>
                </c:pt>
                <c:pt idx="3">
                  <c:v>Calabria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</c:v>
                </c:pt>
                <c:pt idx="19">
                  <c:v>Veneto</c:v>
                </c:pt>
              </c:strCache>
            </c:strRef>
          </c:cat>
          <c:val>
            <c:numRef>
              <c:f>Foglio1!$B$2:$U$2</c:f>
              <c:numCache>
                <c:formatCode>General</c:formatCode>
                <c:ptCount val="20"/>
                <c:pt idx="0">
                  <c:v>1045</c:v>
                </c:pt>
                <c:pt idx="1">
                  <c:v>0</c:v>
                </c:pt>
                <c:pt idx="2">
                  <c:v>2217</c:v>
                </c:pt>
                <c:pt idx="3">
                  <c:v>0</c:v>
                </c:pt>
                <c:pt idx="4">
                  <c:v>2373</c:v>
                </c:pt>
                <c:pt idx="5">
                  <c:v>0</c:v>
                </c:pt>
                <c:pt idx="6">
                  <c:v>1730</c:v>
                </c:pt>
                <c:pt idx="7">
                  <c:v>352</c:v>
                </c:pt>
                <c:pt idx="8">
                  <c:v>5531</c:v>
                </c:pt>
                <c:pt idx="9">
                  <c:v>0</c:v>
                </c:pt>
                <c:pt idx="10">
                  <c:v>0</c:v>
                </c:pt>
                <c:pt idx="11">
                  <c:v>483</c:v>
                </c:pt>
                <c:pt idx="12">
                  <c:v>1290</c:v>
                </c:pt>
                <c:pt idx="13">
                  <c:v>0</c:v>
                </c:pt>
                <c:pt idx="14">
                  <c:v>978</c:v>
                </c:pt>
                <c:pt idx="15">
                  <c:v>160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Pubblico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Foglio1!$B$1:$U$1</c:f>
              <c:strCache>
                <c:ptCount val="20"/>
                <c:pt idx="0">
                  <c:v> Abruzzo </c:v>
                </c:pt>
                <c:pt idx="1">
                  <c:v>Basilicata</c:v>
                </c:pt>
                <c:pt idx="2">
                  <c:v>Campania</c:v>
                </c:pt>
                <c:pt idx="3">
                  <c:v>Calabria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</c:v>
                </c:pt>
                <c:pt idx="19">
                  <c:v>Veneto</c:v>
                </c:pt>
              </c:strCache>
            </c:strRef>
          </c:cat>
          <c:val>
            <c:numRef>
              <c:f>Foglio1!$B$3:$U$3</c:f>
              <c:numCache>
                <c:formatCode>General</c:formatCode>
                <c:ptCount val="20"/>
                <c:pt idx="0">
                  <c:v>106</c:v>
                </c:pt>
                <c:pt idx="1">
                  <c:v>124</c:v>
                </c:pt>
                <c:pt idx="2">
                  <c:v>1532</c:v>
                </c:pt>
                <c:pt idx="3">
                  <c:v>77</c:v>
                </c:pt>
                <c:pt idx="4">
                  <c:v>1094</c:v>
                </c:pt>
                <c:pt idx="5">
                  <c:v>181</c:v>
                </c:pt>
                <c:pt idx="6">
                  <c:v>733</c:v>
                </c:pt>
                <c:pt idx="7">
                  <c:v>270</c:v>
                </c:pt>
                <c:pt idx="8">
                  <c:v>908</c:v>
                </c:pt>
                <c:pt idx="9">
                  <c:v>139</c:v>
                </c:pt>
                <c:pt idx="10">
                  <c:v>4</c:v>
                </c:pt>
                <c:pt idx="11">
                  <c:v>515</c:v>
                </c:pt>
                <c:pt idx="12">
                  <c:v>650</c:v>
                </c:pt>
                <c:pt idx="13">
                  <c:v>176</c:v>
                </c:pt>
                <c:pt idx="14">
                  <c:v>897</c:v>
                </c:pt>
                <c:pt idx="15">
                  <c:v>812</c:v>
                </c:pt>
                <c:pt idx="16">
                  <c:v>96</c:v>
                </c:pt>
                <c:pt idx="17">
                  <c:v>172</c:v>
                </c:pt>
                <c:pt idx="18">
                  <c:v>17</c:v>
                </c:pt>
                <c:pt idx="19">
                  <c:v>1013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6D-441F-B48C-2A82E0B95AC2}"/>
            </c:ext>
          </c:extLst>
        </c:ser>
        <c:ser>
          <c:idx val="2"/>
          <c:order val="2"/>
          <c:tx>
            <c:strRef>
              <c:f>Foglio1!$A$4</c:f>
              <c:strCache>
                <c:ptCount val="1"/>
                <c:pt idx="0">
                  <c:v>Privato</c:v>
                </c:pt>
              </c:strCache>
            </c:strRef>
          </c:tx>
          <c:invertIfNegative val="0"/>
          <c:cat>
            <c:strRef>
              <c:f>Foglio1!$B$1:$U$1</c:f>
              <c:strCache>
                <c:ptCount val="20"/>
                <c:pt idx="0">
                  <c:v> Abruzzo </c:v>
                </c:pt>
                <c:pt idx="1">
                  <c:v>Basilicata</c:v>
                </c:pt>
                <c:pt idx="2">
                  <c:v>Campania</c:v>
                </c:pt>
                <c:pt idx="3">
                  <c:v>Calabria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</c:v>
                </c:pt>
                <c:pt idx="19">
                  <c:v>Veneto</c:v>
                </c:pt>
              </c:strCache>
            </c:strRef>
          </c:cat>
          <c:val>
            <c:numRef>
              <c:f>Foglio1!$B$4:$U$4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540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9367-409A-A7A1-BFE7AB9D18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8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697159252843"/>
          <c:y val="0.17832450623230919"/>
          <c:w val="0.42543219835477225"/>
          <c:h val="0.73021944493729563"/>
        </c:manualLayout>
      </c:layout>
      <c:pieChart>
        <c:varyColors val="1"/>
        <c:ser>
          <c:idx val="0"/>
          <c:order val="0"/>
          <c:dPt>
            <c:idx val="4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C968-48D7-8FB9-3CF9C9483628}"/>
              </c:ext>
            </c:extLst>
          </c:dPt>
          <c:dLbls>
            <c:dLbl>
              <c:idx val="0"/>
              <c:layout>
                <c:manualLayout>
                  <c:x val="0.37062447810458338"/>
                  <c:y val="-3.55568908595562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056533145062741E-2"/>
                      <c:h val="0.135040965597520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968-48D7-8FB9-3CF9C9483628}"/>
                </c:ext>
              </c:extLst>
            </c:dLbl>
            <c:dLbl>
              <c:idx val="1"/>
              <c:layout>
                <c:manualLayout>
                  <c:x val="0.22091961780232314"/>
                  <c:y val="3.2852900258177858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11231995728072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968-48D7-8FB9-3CF9C9483628}"/>
                </c:ext>
              </c:extLst>
            </c:dLbl>
            <c:dLbl>
              <c:idx val="2"/>
              <c:layout>
                <c:manualLayout>
                  <c:x val="0.15102908592593656"/>
                  <c:y val="5.14074306834895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274051539076301"/>
                      <c:h val="0.13240858810049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968-48D7-8FB9-3CF9C9483628}"/>
                </c:ext>
              </c:extLst>
            </c:dLbl>
            <c:dLbl>
              <c:idx val="3"/>
              <c:layout>
                <c:manualLayout>
                  <c:x val="0.14053165239704549"/>
                  <c:y val="0.277469377366030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70007902347768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968-48D7-8FB9-3CF9C9483628}"/>
                </c:ext>
              </c:extLst>
            </c:dLbl>
            <c:dLbl>
              <c:idx val="4"/>
              <c:layout>
                <c:manualLayout>
                  <c:x val="0.22819597105697922"/>
                  <c:y val="-3.15886336012416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83435532252688"/>
                      <c:h val="0.11661432311832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968-48D7-8FB9-3CF9C9483628}"/>
                </c:ext>
              </c:extLst>
            </c:dLbl>
            <c:dLbl>
              <c:idx val="5"/>
              <c:layout>
                <c:manualLayout>
                  <c:x val="-0.19438857152072708"/>
                  <c:y val="0.231741249313923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108261268461214E-2"/>
                      <c:h val="8.85795027749818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C968-48D7-8FB9-3CF9C9483628}"/>
                </c:ext>
              </c:extLst>
            </c:dLbl>
            <c:dLbl>
              <c:idx val="6"/>
              <c:layout>
                <c:manualLayout>
                  <c:x val="-0.20495594575513115"/>
                  <c:y val="0.185399383484753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5074328658823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968-48D7-8FB9-3CF9C9483628}"/>
                </c:ext>
              </c:extLst>
            </c:dLbl>
            <c:dLbl>
              <c:idx val="7"/>
              <c:layout>
                <c:manualLayout>
                  <c:x val="-0.22970028419781316"/>
                  <c:y val="0.107958775724753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82832283868102"/>
                      <c:h val="8.51472556117313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C968-48D7-8FB9-3CF9C9483628}"/>
                </c:ext>
              </c:extLst>
            </c:dLbl>
            <c:dLbl>
              <c:idx val="8"/>
              <c:layout>
                <c:manualLayout>
                  <c:x val="-0.24449120348635098"/>
                  <c:y val="-5.5280031074490893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93966853924441"/>
                      <c:h val="7.9226205906574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968-48D7-8FB9-3CF9C9483628}"/>
                </c:ext>
              </c:extLst>
            </c:dLbl>
            <c:dLbl>
              <c:idx val="9"/>
              <c:layout>
                <c:manualLayout>
                  <c:x val="-5.7794653640634915E-2"/>
                  <c:y val="-9.8550617095612927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968-48D7-8FB9-3CF9C9483628}"/>
                </c:ext>
              </c:extLst>
            </c:dLbl>
            <c:dLbl>
              <c:idx val="10"/>
              <c:layout>
                <c:manualLayout>
                  <c:x val="4.995065512434102E-2"/>
                  <c:y val="-0.10613663158488194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68-48D7-8FB9-3CF9C9483628}"/>
                </c:ext>
              </c:extLst>
            </c:dLbl>
            <c:dLbl>
              <c:idx val="11"/>
              <c:layout>
                <c:manualLayout>
                  <c:x val="0.24100855953281178"/>
                  <c:y val="-0.106741042040105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968-48D7-8FB9-3CF9C9483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it-IT"/>
              </a:p>
            </c:txPr>
            <c:showLegendKey val="1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Foglio1!$A$1:$J$1</c:f>
              <c:strCache>
                <c:ptCount val="10"/>
                <c:pt idx="0">
                  <c:v> Bendaggio Gastrico </c:v>
                </c:pt>
                <c:pt idx="1">
                  <c:v> Bypass gastrico </c:v>
                </c:pt>
                <c:pt idx="2">
                  <c:v> Diversione Sec. Scopinaro </c:v>
                </c:pt>
                <c:pt idx="3">
                  <c:v> Duodenal Switch </c:v>
                </c:pt>
                <c:pt idx="4">
                  <c:v> Sleeve Gastrectomy </c:v>
                </c:pt>
                <c:pt idx="5">
                  <c:v> Plicatura </c:v>
                </c:pt>
                <c:pt idx="6">
                  <c:v> Mini Gastric Bypass </c:v>
                </c:pt>
                <c:pt idx="7">
                  <c:v> Gastroplastica verticale </c:v>
                </c:pt>
                <c:pt idx="8">
                  <c:v> Altre procedure </c:v>
                </c:pt>
                <c:pt idx="9">
                  <c:v> Procedure endoscopiche </c:v>
                </c:pt>
              </c:strCache>
            </c:strRef>
          </c:cat>
          <c:val>
            <c:numRef>
              <c:f>Foglio1!$A$2:$J$2</c:f>
              <c:numCache>
                <c:formatCode>_-* #,##0_-;\-* #,##0_-;_-* "-"??_-;_-@_-</c:formatCode>
                <c:ptCount val="10"/>
                <c:pt idx="0">
                  <c:v>927</c:v>
                </c:pt>
                <c:pt idx="1">
                  <c:v>3987</c:v>
                </c:pt>
                <c:pt idx="2">
                  <c:v>8</c:v>
                </c:pt>
                <c:pt idx="3">
                  <c:v>289</c:v>
                </c:pt>
                <c:pt idx="4">
                  <c:v>14503</c:v>
                </c:pt>
                <c:pt idx="5">
                  <c:v>29</c:v>
                </c:pt>
                <c:pt idx="6">
                  <c:v>3383</c:v>
                </c:pt>
                <c:pt idx="7">
                  <c:v>17</c:v>
                </c:pt>
                <c:pt idx="8">
                  <c:v>1404</c:v>
                </c:pt>
                <c:pt idx="9">
                  <c:v>2382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968-48D7-8FB9-3CF9C94836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Anno 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76-47E9-A0D2-F3131B109D1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076-47E9-A0D2-F3131B109D1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076-47E9-A0D2-F3131B109D1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076-47E9-A0D2-F3131B109D1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076-47E9-A0D2-F3131B109D1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076-47E9-A0D2-F3131B109D1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076-47E9-A0D2-F3131B109D1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076-47E9-A0D2-F3131B109D11}"/>
              </c:ext>
            </c:extLst>
          </c:dPt>
          <c:cat>
            <c:strRef>
              <c:f>Foglio1!$B$1:$G$1</c:f>
              <c:strCache>
                <c:ptCount val="6"/>
                <c:pt idx="0">
                  <c:v> BIB </c:v>
                </c:pt>
                <c:pt idx="1">
                  <c:v> Pose </c:v>
                </c:pt>
                <c:pt idx="2">
                  <c:v> Apollo ESG </c:v>
                </c:pt>
                <c:pt idx="3">
                  <c:v> Apollo Tore </c:v>
                </c:pt>
                <c:pt idx="4">
                  <c:v> Apollo revisione </c:v>
                </c:pt>
                <c:pt idx="5">
                  <c:v> Altre endoscopiche </c:v>
                </c:pt>
              </c:strCache>
            </c:strRef>
          </c:cat>
          <c:val>
            <c:numRef>
              <c:f>Foglio1!$B$2:$G$2</c:f>
              <c:numCache>
                <c:formatCode>General</c:formatCode>
                <c:ptCount val="6"/>
                <c:pt idx="0">
                  <c:v>1475</c:v>
                </c:pt>
                <c:pt idx="1">
                  <c:v>51</c:v>
                </c:pt>
                <c:pt idx="2">
                  <c:v>342</c:v>
                </c:pt>
                <c:pt idx="3">
                  <c:v>166</c:v>
                </c:pt>
                <c:pt idx="4">
                  <c:v>56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Anno 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Foglio1!$B$1:$G$1</c:f>
              <c:strCache>
                <c:ptCount val="6"/>
                <c:pt idx="0">
                  <c:v> BIB </c:v>
                </c:pt>
                <c:pt idx="1">
                  <c:v> Pose </c:v>
                </c:pt>
                <c:pt idx="2">
                  <c:v> Apollo ESG </c:v>
                </c:pt>
                <c:pt idx="3">
                  <c:v> Apollo Tore </c:v>
                </c:pt>
                <c:pt idx="4">
                  <c:v> Apollo revisione </c:v>
                </c:pt>
                <c:pt idx="5">
                  <c:v> Altre endoscopiche </c:v>
                </c:pt>
              </c:strCache>
            </c:strRef>
          </c:cat>
          <c:val>
            <c:numRef>
              <c:f>Foglio1!$B$3:$G$3</c:f>
              <c:numCache>
                <c:formatCode>General</c:formatCode>
                <c:ptCount val="6"/>
                <c:pt idx="0">
                  <c:v>1592</c:v>
                </c:pt>
                <c:pt idx="1">
                  <c:v>25</c:v>
                </c:pt>
                <c:pt idx="2">
                  <c:v>409</c:v>
                </c:pt>
                <c:pt idx="3">
                  <c:v>79</c:v>
                </c:pt>
                <c:pt idx="4">
                  <c:v>68</c:v>
                </c:pt>
                <c:pt idx="5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AAC-4ECB-BB43-CAF471742EC8}"/>
            </c:ext>
          </c:extLst>
        </c:ser>
        <c:ser>
          <c:idx val="2"/>
          <c:order val="2"/>
          <c:tx>
            <c:strRef>
              <c:f>Foglio1!$A$4</c:f>
              <c:strCache>
                <c:ptCount val="1"/>
                <c:pt idx="0">
                  <c:v>Anno 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Foglio1!$B$1:$G$1</c:f>
              <c:strCache>
                <c:ptCount val="6"/>
                <c:pt idx="0">
                  <c:v> BIB </c:v>
                </c:pt>
                <c:pt idx="1">
                  <c:v> Pose </c:v>
                </c:pt>
                <c:pt idx="2">
                  <c:v> Apollo ESG </c:v>
                </c:pt>
                <c:pt idx="3">
                  <c:v> Apollo Tore </c:v>
                </c:pt>
                <c:pt idx="4">
                  <c:v> Apollo revisione </c:v>
                </c:pt>
                <c:pt idx="5">
                  <c:v> Altre endoscopiche </c:v>
                </c:pt>
              </c:strCache>
            </c:strRef>
          </c:cat>
          <c:val>
            <c:numRef>
              <c:f>Foglio1!$B$4:$G$4</c:f>
              <c:numCache>
                <c:formatCode>General</c:formatCode>
                <c:ptCount val="6"/>
                <c:pt idx="0">
                  <c:v>1758</c:v>
                </c:pt>
                <c:pt idx="1">
                  <c:v>17</c:v>
                </c:pt>
                <c:pt idx="2">
                  <c:v>577</c:v>
                </c:pt>
                <c:pt idx="3">
                  <c:v>140</c:v>
                </c:pt>
                <c:pt idx="4">
                  <c:v>65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0D9-468B-BE10-E840343C8F6D}"/>
            </c:ext>
          </c:extLst>
        </c:ser>
        <c:ser>
          <c:idx val="3"/>
          <c:order val="3"/>
          <c:tx>
            <c:strRef>
              <c:f>Foglio1!$A$5</c:f>
              <c:strCache>
                <c:ptCount val="1"/>
                <c:pt idx="0">
                  <c:v>Anno 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Foglio1!$B$1:$G$1</c:f>
              <c:strCache>
                <c:ptCount val="6"/>
                <c:pt idx="0">
                  <c:v> BIB </c:v>
                </c:pt>
                <c:pt idx="1">
                  <c:v> Pose </c:v>
                </c:pt>
                <c:pt idx="2">
                  <c:v> Apollo ESG </c:v>
                </c:pt>
                <c:pt idx="3">
                  <c:v> Apollo Tore </c:v>
                </c:pt>
                <c:pt idx="4">
                  <c:v> Apollo revisione </c:v>
                </c:pt>
                <c:pt idx="5">
                  <c:v> Altre endoscopiche </c:v>
                </c:pt>
              </c:strCache>
            </c:strRef>
          </c:cat>
          <c:val>
            <c:numRef>
              <c:f>Foglio1!$B$5:$G$5</c:f>
              <c:numCache>
                <c:formatCode>_-* #,##0_-;\-* #,##0_-;_-* "-"??_-;_-@_-</c:formatCode>
                <c:ptCount val="6"/>
                <c:pt idx="0">
                  <c:v>1489</c:v>
                </c:pt>
                <c:pt idx="1">
                  <c:v>28</c:v>
                </c:pt>
                <c:pt idx="2">
                  <c:v>545</c:v>
                </c:pt>
                <c:pt idx="3">
                  <c:v>116</c:v>
                </c:pt>
                <c:pt idx="4">
                  <c:v>184</c:v>
                </c:pt>
                <c:pt idx="5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711-4FA7-89DD-00749B38CD41}"/>
            </c:ext>
          </c:extLst>
        </c:ser>
        <c:ser>
          <c:idx val="4"/>
          <c:order val="4"/>
          <c:tx>
            <c:strRef>
              <c:f>Foglio1!$A$6</c:f>
              <c:strCache>
                <c:ptCount val="1"/>
                <c:pt idx="0">
                  <c:v>Anno 2025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Foglio1!$B$1:$G$1</c:f>
              <c:strCache>
                <c:ptCount val="6"/>
                <c:pt idx="0">
                  <c:v> BIB </c:v>
                </c:pt>
                <c:pt idx="1">
                  <c:v> Pose </c:v>
                </c:pt>
                <c:pt idx="2">
                  <c:v> Apollo ESG </c:v>
                </c:pt>
                <c:pt idx="3">
                  <c:v> Apollo Tore </c:v>
                </c:pt>
                <c:pt idx="4">
                  <c:v> Apollo revisione </c:v>
                </c:pt>
                <c:pt idx="5">
                  <c:v> Altre endoscopiche </c:v>
                </c:pt>
              </c:strCache>
            </c:strRef>
          </c:cat>
          <c:val>
            <c:numRef>
              <c:f>Foglio1!$B$6:$G$6</c:f>
              <c:numCache>
                <c:formatCode>_-* #,##0_-;\-* #,##0_-;_-* "-"??_-;_-@_-</c:formatCode>
                <c:ptCount val="6"/>
                <c:pt idx="0">
                  <c:v>1342</c:v>
                </c:pt>
                <c:pt idx="1">
                  <c:v>115</c:v>
                </c:pt>
                <c:pt idx="2">
                  <c:v>679</c:v>
                </c:pt>
                <c:pt idx="3">
                  <c:v>107</c:v>
                </c:pt>
                <c:pt idx="4">
                  <c:v>59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BE3-4258-AA15-9A3BE94890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80902154994591"/>
          <c:y val="1.4904447236692011E-2"/>
          <c:w val="0.81356933041302737"/>
          <c:h val="0.700094746906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Bendaggio gastrico</c:v>
                </c:pt>
              </c:strCache>
            </c:strRef>
          </c:tx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Foglio1!$B$2:$B$12</c:f>
              <c:numCache>
                <c:formatCode>General</c:formatCode>
                <c:ptCount val="11"/>
                <c:pt idx="0">
                  <c:v>2406</c:v>
                </c:pt>
                <c:pt idx="1">
                  <c:v>2293</c:v>
                </c:pt>
                <c:pt idx="2">
                  <c:v>1988</c:v>
                </c:pt>
                <c:pt idx="3">
                  <c:v>1351</c:v>
                </c:pt>
                <c:pt idx="4">
                  <c:v>1065</c:v>
                </c:pt>
                <c:pt idx="5">
                  <c:v>1325</c:v>
                </c:pt>
                <c:pt idx="6">
                  <c:v>1191</c:v>
                </c:pt>
                <c:pt idx="7">
                  <c:v>1237</c:v>
                </c:pt>
                <c:pt idx="8">
                  <c:v>1141</c:v>
                </c:pt>
                <c:pt idx="9" formatCode="#,##0">
                  <c:v>1115</c:v>
                </c:pt>
                <c:pt idx="10" formatCode="_-* #,##0_-;\-* #,##0_-;_-* &quot;-&quot;??_-;_-@_-">
                  <c:v>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B-4336-9485-35C9C2B5A568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By pass gastrico</c:v>
                </c:pt>
              </c:strCache>
            </c:strRef>
          </c:tx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Foglio1!$C$2:$C$12</c:f>
              <c:numCache>
                <c:formatCode>General</c:formatCode>
                <c:ptCount val="11"/>
                <c:pt idx="0">
                  <c:v>1912</c:v>
                </c:pt>
                <c:pt idx="1">
                  <c:v>2104</c:v>
                </c:pt>
                <c:pt idx="2">
                  <c:v>2361</c:v>
                </c:pt>
                <c:pt idx="3">
                  <c:v>2581</c:v>
                </c:pt>
                <c:pt idx="4">
                  <c:v>2205</c:v>
                </c:pt>
                <c:pt idx="5">
                  <c:v>1814</c:v>
                </c:pt>
                <c:pt idx="6">
                  <c:v>2748</c:v>
                </c:pt>
                <c:pt idx="7">
                  <c:v>2768</c:v>
                </c:pt>
                <c:pt idx="8">
                  <c:v>3763</c:v>
                </c:pt>
                <c:pt idx="9" formatCode="#,##0">
                  <c:v>3820</c:v>
                </c:pt>
                <c:pt idx="10" formatCode="_-* #,##0_-;\-* #,##0_-;_-* &quot;-&quot;??_-;_-@_-">
                  <c:v>3987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4B-4336-9485-35C9C2B5A568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Diversione + Duodenal switch</c:v>
                </c:pt>
              </c:strCache>
            </c:strRef>
          </c:tx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Foglio1!$D$2:$D$12</c:f>
              <c:numCache>
                <c:formatCode>General</c:formatCode>
                <c:ptCount val="11"/>
                <c:pt idx="0">
                  <c:v>143</c:v>
                </c:pt>
                <c:pt idx="1">
                  <c:v>101</c:v>
                </c:pt>
                <c:pt idx="2">
                  <c:v>41</c:v>
                </c:pt>
                <c:pt idx="3">
                  <c:v>45</c:v>
                </c:pt>
                <c:pt idx="4">
                  <c:v>43</c:v>
                </c:pt>
                <c:pt idx="5">
                  <c:v>42</c:v>
                </c:pt>
                <c:pt idx="6">
                  <c:v>53</c:v>
                </c:pt>
                <c:pt idx="7">
                  <c:v>43</c:v>
                </c:pt>
                <c:pt idx="8">
                  <c:v>46</c:v>
                </c:pt>
                <c:pt idx="9">
                  <c:v>52</c:v>
                </c:pt>
                <c:pt idx="10">
                  <c:v>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4B-4336-9485-35C9C2B5A568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Sleeve gastrectomy</c:v>
                </c:pt>
              </c:strCache>
            </c:strRef>
          </c:tx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Foglio1!$E$2:$E$12</c:f>
              <c:numCache>
                <c:formatCode>General</c:formatCode>
                <c:ptCount val="11"/>
                <c:pt idx="0">
                  <c:v>5594</c:v>
                </c:pt>
                <c:pt idx="1">
                  <c:v>7976</c:v>
                </c:pt>
                <c:pt idx="2">
                  <c:v>9046</c:v>
                </c:pt>
                <c:pt idx="3">
                  <c:v>9850</c:v>
                </c:pt>
                <c:pt idx="4">
                  <c:v>10291</c:v>
                </c:pt>
                <c:pt idx="5">
                  <c:v>8178</c:v>
                </c:pt>
                <c:pt idx="6">
                  <c:v>12359</c:v>
                </c:pt>
                <c:pt idx="7">
                  <c:v>13381</c:v>
                </c:pt>
                <c:pt idx="8">
                  <c:v>14149</c:v>
                </c:pt>
                <c:pt idx="9" formatCode="#,##0">
                  <c:v>14727</c:v>
                </c:pt>
                <c:pt idx="10" formatCode="_-* #,##0_-;\-* #,##0_-;_-* &quot;-&quot;??_-;_-@_-">
                  <c:v>14503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4B-4336-9485-35C9C2B5A568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Gastric Plication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Foglio1!$F$2:$F$12</c:f>
              <c:numCache>
                <c:formatCode>General</c:formatCode>
                <c:ptCount val="11"/>
                <c:pt idx="0">
                  <c:v>180</c:v>
                </c:pt>
                <c:pt idx="1">
                  <c:v>82</c:v>
                </c:pt>
                <c:pt idx="2">
                  <c:v>34</c:v>
                </c:pt>
                <c:pt idx="3">
                  <c:v>93</c:v>
                </c:pt>
                <c:pt idx="4">
                  <c:v>61</c:v>
                </c:pt>
                <c:pt idx="5">
                  <c:v>27</c:v>
                </c:pt>
                <c:pt idx="6">
                  <c:v>46</c:v>
                </c:pt>
                <c:pt idx="7">
                  <c:v>24</c:v>
                </c:pt>
                <c:pt idx="8">
                  <c:v>43</c:v>
                </c:pt>
                <c:pt idx="9">
                  <c:v>51</c:v>
                </c:pt>
                <c:pt idx="10" formatCode="_-* #,##0_-;\-* #,##0_-;_-* &quot;-&quot;??_-;_-@_-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4B-4336-9485-35C9C2B5A568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OAGB</c:v>
                </c:pt>
              </c:strCache>
            </c:strRef>
          </c:tx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Foglio1!$G$2:$G$12</c:f>
              <c:numCache>
                <c:formatCode>General</c:formatCode>
                <c:ptCount val="11"/>
                <c:pt idx="0">
                  <c:v>870</c:v>
                </c:pt>
                <c:pt idx="1">
                  <c:v>1239</c:v>
                </c:pt>
                <c:pt idx="2">
                  <c:v>1715</c:v>
                </c:pt>
                <c:pt idx="3">
                  <c:v>2266</c:v>
                </c:pt>
                <c:pt idx="4">
                  <c:v>1790</c:v>
                </c:pt>
                <c:pt idx="5">
                  <c:v>1827</c:v>
                </c:pt>
                <c:pt idx="6">
                  <c:v>3325</c:v>
                </c:pt>
                <c:pt idx="7">
                  <c:v>2956</c:v>
                </c:pt>
                <c:pt idx="8">
                  <c:v>3541</c:v>
                </c:pt>
                <c:pt idx="9" formatCode="#,##0">
                  <c:v>3236</c:v>
                </c:pt>
                <c:pt idx="10" formatCode="_-* #,##0_-;\-* #,##0_-;_-* &quot;-&quot;??_-;_-@_-">
                  <c:v>3383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4B-4336-9485-35C9C2B5A568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Varie</c:v>
                </c:pt>
              </c:strCache>
            </c:strRef>
          </c:tx>
          <c:invertIfNegative val="0"/>
          <c:cat>
            <c:strRef>
              <c:f>Foglio1!$A$2:$A$12</c:f>
              <c:strCache>
                <c:ptCount val="11"/>
                <c:pt idx="0">
                  <c:v>Casistica 2015</c:v>
                </c:pt>
                <c:pt idx="1">
                  <c:v>Casistica 2016</c:v>
                </c:pt>
                <c:pt idx="2">
                  <c:v>Casistica 2017</c:v>
                </c:pt>
                <c:pt idx="3">
                  <c:v>Casistica 2018</c:v>
                </c:pt>
                <c:pt idx="4">
                  <c:v>Casistica 2019</c:v>
                </c:pt>
                <c:pt idx="5">
                  <c:v>Casistica 2020</c:v>
                </c:pt>
                <c:pt idx="6">
                  <c:v>Casistica 2021</c:v>
                </c:pt>
                <c:pt idx="7">
                  <c:v>Casistica 2022</c:v>
                </c:pt>
                <c:pt idx="8">
                  <c:v>Casistica 2023</c:v>
                </c:pt>
                <c:pt idx="9">
                  <c:v>Casistica 2024</c:v>
                </c:pt>
                <c:pt idx="10">
                  <c:v>Casistica 2025</c:v>
                </c:pt>
              </c:strCache>
            </c:strRef>
          </c:cat>
          <c:val>
            <c:numRef>
              <c:f>Foglio1!$H$2:$H$12</c:f>
              <c:numCache>
                <c:formatCode>General</c:formatCode>
                <c:ptCount val="11"/>
                <c:pt idx="0">
                  <c:v>378</c:v>
                </c:pt>
                <c:pt idx="1">
                  <c:v>586</c:v>
                </c:pt>
                <c:pt idx="2">
                  <c:v>2335</c:v>
                </c:pt>
                <c:pt idx="3">
                  <c:v>2040</c:v>
                </c:pt>
                <c:pt idx="4">
                  <c:v>1425</c:v>
                </c:pt>
                <c:pt idx="5">
                  <c:v>1801</c:v>
                </c:pt>
                <c:pt idx="6">
                  <c:v>2747</c:v>
                </c:pt>
                <c:pt idx="7">
                  <c:v>3092</c:v>
                </c:pt>
                <c:pt idx="8">
                  <c:v>1335</c:v>
                </c:pt>
                <c:pt idx="9">
                  <c:v>1168</c:v>
                </c:pt>
                <c:pt idx="10">
                  <c:v>1421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4B-4336-9485-35C9C2B5A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-1792124320"/>
        <c:axId val="-1792125408"/>
      </c:barChart>
      <c:catAx>
        <c:axId val="-179212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5408"/>
        <c:crosses val="autoZero"/>
        <c:auto val="1"/>
        <c:lblAlgn val="ctr"/>
        <c:lblOffset val="100"/>
        <c:noMultiLvlLbl val="0"/>
      </c:catAx>
      <c:valAx>
        <c:axId val="-1792125408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extTo"/>
        <c:crossAx val="-179212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80902154994591"/>
          <c:y val="1.4904447236692011E-2"/>
          <c:w val="0.81356933041302737"/>
          <c:h val="0.700094746906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Sleeve gastrectomy percentuale</c:v>
                </c:pt>
              </c:strCache>
            </c:strRef>
          </c:tx>
          <c:invertIfNegative val="0"/>
          <c:cat>
            <c:strRef>
              <c:f>Foglio1!$A$2:$A$19</c:f>
              <c:strCache>
                <c:ptCount val="18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  <c:pt idx="12">
                  <c:v>Casistica 2020</c:v>
                </c:pt>
                <c:pt idx="13">
                  <c:v>Casistica 2021</c:v>
                </c:pt>
                <c:pt idx="14">
                  <c:v>Casistica 2022</c:v>
                </c:pt>
                <c:pt idx="15">
                  <c:v>Casistica 2023</c:v>
                </c:pt>
                <c:pt idx="16">
                  <c:v>Casistica 2024</c:v>
                </c:pt>
                <c:pt idx="17">
                  <c:v>Casistica 2025</c:v>
                </c:pt>
              </c:strCache>
            </c:strRef>
          </c:cat>
          <c:val>
            <c:numRef>
              <c:f>Foglio1!$B$2:$B$19</c:f>
              <c:numCache>
                <c:formatCode>0%</c:formatCode>
                <c:ptCount val="18"/>
                <c:pt idx="0">
                  <c:v>8.8717777033813186E-2</c:v>
                </c:pt>
                <c:pt idx="1">
                  <c:v>0.17907339927121291</c:v>
                </c:pt>
                <c:pt idx="2">
                  <c:v>0.25107626076260764</c:v>
                </c:pt>
                <c:pt idx="3">
                  <c:v>0.30329914056002216</c:v>
                </c:pt>
                <c:pt idx="4">
                  <c:v>0.31170699803793328</c:v>
                </c:pt>
                <c:pt idx="5">
                  <c:v>0.35640266469282011</c:v>
                </c:pt>
                <c:pt idx="6">
                  <c:v>0.43234323432343236</c:v>
                </c:pt>
                <c:pt idx="7">
                  <c:v>0.48715492467125315</c:v>
                </c:pt>
                <c:pt idx="8">
                  <c:v>0.51903429426693559</c:v>
                </c:pt>
                <c:pt idx="9">
                  <c:v>0.51632420091324205</c:v>
                </c:pt>
                <c:pt idx="10">
                  <c:v>0.5404367387248985</c:v>
                </c:pt>
                <c:pt idx="11">
                  <c:v>0.60965639810426542</c:v>
                </c:pt>
                <c:pt idx="12">
                  <c:v>0.54469162115358993</c:v>
                </c:pt>
                <c:pt idx="13">
                  <c:v>0.55004673105167123</c:v>
                </c:pt>
                <c:pt idx="14">
                  <c:v>0.56999999999999995</c:v>
                </c:pt>
                <c:pt idx="15">
                  <c:v>0.53157993612624455</c:v>
                </c:pt>
                <c:pt idx="16">
                  <c:v>0.55312676056338028</c:v>
                </c:pt>
                <c:pt idx="17">
                  <c:v>0.5385643729808014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B-4336-9485-35C9C2B5A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"/>
        <c:axId val="-1792124320"/>
        <c:axId val="-1792125408"/>
      </c:barChart>
      <c:catAx>
        <c:axId val="-179212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5408"/>
        <c:crosses val="autoZero"/>
        <c:auto val="1"/>
        <c:lblAlgn val="ctr"/>
        <c:lblOffset val="100"/>
        <c:noMultiLvlLbl val="0"/>
      </c:catAx>
      <c:valAx>
        <c:axId val="-1792125408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-179212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80902154994591"/>
          <c:y val="1.4904447236692011E-2"/>
          <c:w val="0.81356933041302737"/>
          <c:h val="0.700094746906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Bendaggio gastrico</c:v>
                </c:pt>
              </c:strCache>
            </c:strRef>
          </c:tx>
          <c:invertIfNegative val="0"/>
          <c:cat>
            <c:strRef>
              <c:f>Foglio1!$A$2:$A$19</c:f>
              <c:strCache>
                <c:ptCount val="18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  <c:pt idx="12">
                  <c:v>Casistica 2020</c:v>
                </c:pt>
                <c:pt idx="13">
                  <c:v>Casistica 2021</c:v>
                </c:pt>
                <c:pt idx="14">
                  <c:v>Casistica 2022</c:v>
                </c:pt>
                <c:pt idx="15">
                  <c:v>Casistica 2023</c:v>
                </c:pt>
                <c:pt idx="16">
                  <c:v>Casistica 2024</c:v>
                </c:pt>
                <c:pt idx="17">
                  <c:v>Casistica 2025</c:v>
                </c:pt>
              </c:strCache>
            </c:strRef>
          </c:cat>
          <c:val>
            <c:numRef>
              <c:f>Foglio1!$B$2:$B$19</c:f>
              <c:numCache>
                <c:formatCode>0%</c:formatCode>
                <c:ptCount val="18"/>
                <c:pt idx="0">
                  <c:v>0.53314362236357549</c:v>
                </c:pt>
                <c:pt idx="1">
                  <c:v>0.43935450286309213</c:v>
                </c:pt>
                <c:pt idx="2">
                  <c:v>0.41005535055350556</c:v>
                </c:pt>
                <c:pt idx="3">
                  <c:v>0.36359855835874688</c:v>
                </c:pt>
                <c:pt idx="4">
                  <c:v>0.33433616742969263</c:v>
                </c:pt>
                <c:pt idx="5">
                  <c:v>0.28164322723908214</c:v>
                </c:pt>
                <c:pt idx="6">
                  <c:v>0.24832138386252417</c:v>
                </c:pt>
                <c:pt idx="7">
                  <c:v>0.20952712705738918</c:v>
                </c:pt>
                <c:pt idx="8">
                  <c:v>0.14921585215071256</c:v>
                </c:pt>
                <c:pt idx="9">
                  <c:v>0.11347031963470319</c:v>
                </c:pt>
                <c:pt idx="10">
                  <c:v>7.4124876549983537E-2</c:v>
                </c:pt>
                <c:pt idx="11">
                  <c:v>6.3092417061611381E-2</c:v>
                </c:pt>
                <c:pt idx="12">
                  <c:v>8.8250965765285738E-2</c:v>
                </c:pt>
                <c:pt idx="13">
                  <c:v>5.3006364324179982E-2</c:v>
                </c:pt>
                <c:pt idx="14">
                  <c:v>5.2636058040083401E-2</c:v>
                </c:pt>
                <c:pt idx="15">
                  <c:v>4.2870561713319558E-2</c:v>
                </c:pt>
                <c:pt idx="16">
                  <c:v>4.1877934272300472E-2</c:v>
                </c:pt>
                <c:pt idx="17">
                  <c:v>3.4423855323257452E-2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B-4336-9485-35C9C2B5A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792124320"/>
        <c:axId val="-1792125408"/>
      </c:barChart>
      <c:catAx>
        <c:axId val="-179212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5408"/>
        <c:crosses val="autoZero"/>
        <c:auto val="1"/>
        <c:lblAlgn val="ctr"/>
        <c:lblOffset val="100"/>
        <c:noMultiLvlLbl val="0"/>
      </c:catAx>
      <c:valAx>
        <c:axId val="-1792125408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-179212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80902154994591"/>
          <c:y val="1.4904447236692011E-2"/>
          <c:w val="0.81356933041302737"/>
          <c:h val="0.700094746906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By pass gastrico</c:v>
                </c:pt>
              </c:strCache>
            </c:strRef>
          </c:tx>
          <c:invertIfNegative val="0"/>
          <c:cat>
            <c:strRef>
              <c:f>Foglio1!$A$2:$A$19</c:f>
              <c:strCache>
                <c:ptCount val="18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  <c:pt idx="12">
                  <c:v>Casistica 2020</c:v>
                </c:pt>
                <c:pt idx="13">
                  <c:v>Casistica 2021</c:v>
                </c:pt>
                <c:pt idx="14">
                  <c:v>Casistica 2022</c:v>
                </c:pt>
                <c:pt idx="15">
                  <c:v>Casistica 2023</c:v>
                </c:pt>
                <c:pt idx="16">
                  <c:v>Casistica 2024</c:v>
                </c:pt>
                <c:pt idx="17">
                  <c:v>Casistica 2025</c:v>
                </c:pt>
              </c:strCache>
            </c:strRef>
          </c:cat>
          <c:val>
            <c:numRef>
              <c:f>Foglio1!$B$2:$B$19</c:f>
              <c:numCache>
                <c:formatCode>0%</c:formatCode>
                <c:ptCount val="18"/>
                <c:pt idx="0">
                  <c:v>0.23552058921995314</c:v>
                </c:pt>
                <c:pt idx="1">
                  <c:v>0.25438139857712999</c:v>
                </c:pt>
                <c:pt idx="2">
                  <c:v>0.25322878228782286</c:v>
                </c:pt>
                <c:pt idx="3">
                  <c:v>0.24896035486553922</c:v>
                </c:pt>
                <c:pt idx="4">
                  <c:v>0.20837148463047744</c:v>
                </c:pt>
                <c:pt idx="5">
                  <c:v>0.2226745620528004</c:v>
                </c:pt>
                <c:pt idx="6">
                  <c:v>0.18527369978377148</c:v>
                </c:pt>
                <c:pt idx="7">
                  <c:v>0.16650701036314552</c:v>
                </c:pt>
                <c:pt idx="8">
                  <c:v>0.13691676970130801</c:v>
                </c:pt>
                <c:pt idx="9">
                  <c:v>0.13476027397260273</c:v>
                </c:pt>
                <c:pt idx="10">
                  <c:v>0.14161088554811807</c:v>
                </c:pt>
                <c:pt idx="11">
                  <c:v>0.13062796208530805</c:v>
                </c:pt>
                <c:pt idx="12">
                  <c:v>0.12082056747036099</c:v>
                </c:pt>
                <c:pt idx="13">
                  <c:v>0.1223018380880324</c:v>
                </c:pt>
                <c:pt idx="14">
                  <c:v>0.11</c:v>
                </c:pt>
                <c:pt idx="15">
                  <c:v>0.1413864362201766</c:v>
                </c:pt>
                <c:pt idx="16">
                  <c:v>0.14347417840375587</c:v>
                </c:pt>
                <c:pt idx="17">
                  <c:v>0.14805599910876749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B-4336-9485-35C9C2B5A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792124320"/>
        <c:axId val="-1792125408"/>
      </c:barChart>
      <c:catAx>
        <c:axId val="-179212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5408"/>
        <c:crosses val="autoZero"/>
        <c:auto val="1"/>
        <c:lblAlgn val="ctr"/>
        <c:lblOffset val="100"/>
        <c:noMultiLvlLbl val="0"/>
      </c:catAx>
      <c:valAx>
        <c:axId val="-1792125408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-179212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80902154994591"/>
          <c:y val="1.4904447236692011E-2"/>
          <c:w val="0.81356933041302737"/>
          <c:h val="0.700094746906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OAGB</c:v>
                </c:pt>
              </c:strCache>
            </c:strRef>
          </c:tx>
          <c:invertIfNegative val="0"/>
          <c:cat>
            <c:strRef>
              <c:f>Foglio1!$A$2:$A$18</c:f>
              <c:strCache>
                <c:ptCount val="17"/>
                <c:pt idx="0">
                  <c:v>Casistica 2008</c:v>
                </c:pt>
                <c:pt idx="1">
                  <c:v>Casistica 2009</c:v>
                </c:pt>
                <c:pt idx="2">
                  <c:v>Casistica 2010</c:v>
                </c:pt>
                <c:pt idx="3">
                  <c:v>Casistica 2011</c:v>
                </c:pt>
                <c:pt idx="4">
                  <c:v>Casistica 2012</c:v>
                </c:pt>
                <c:pt idx="5">
                  <c:v>Casistica 2013</c:v>
                </c:pt>
                <c:pt idx="6">
                  <c:v>Casistica 2014</c:v>
                </c:pt>
                <c:pt idx="7">
                  <c:v>Casistica 2015</c:v>
                </c:pt>
                <c:pt idx="8">
                  <c:v>Casistica 2016</c:v>
                </c:pt>
                <c:pt idx="9">
                  <c:v>Casistica 2017</c:v>
                </c:pt>
                <c:pt idx="10">
                  <c:v>Casistica 2018</c:v>
                </c:pt>
                <c:pt idx="11">
                  <c:v>Casistica 2019</c:v>
                </c:pt>
                <c:pt idx="12">
                  <c:v>Casistica 2020</c:v>
                </c:pt>
                <c:pt idx="13">
                  <c:v>Casistica 2021</c:v>
                </c:pt>
                <c:pt idx="14">
                  <c:v>Casistica 2022</c:v>
                </c:pt>
                <c:pt idx="15">
                  <c:v>Casistica 2024</c:v>
                </c:pt>
                <c:pt idx="16">
                  <c:v>Casistica 2025</c:v>
                </c:pt>
              </c:strCache>
            </c:strRef>
          </c:cat>
          <c:val>
            <c:numRef>
              <c:f>Foglio1!$B$2:$B$18</c:f>
              <c:numCache>
                <c:formatCode>0%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4.5519947678221061E-2</c:v>
                </c:pt>
                <c:pt idx="5">
                  <c:v>6.6370589686651868E-2</c:v>
                </c:pt>
                <c:pt idx="6">
                  <c:v>5.428473881870946E-2</c:v>
                </c:pt>
                <c:pt idx="7">
                  <c:v>7.5764173125489859E-2</c:v>
                </c:pt>
                <c:pt idx="8">
                  <c:v>8.0627318279429941E-2</c:v>
                </c:pt>
                <c:pt idx="9">
                  <c:v>9.7888127853881277E-2</c:v>
                </c:pt>
                <c:pt idx="10">
                  <c:v>0.12432788324371777</c:v>
                </c:pt>
                <c:pt idx="11">
                  <c:v>0.10604265402843602</c:v>
                </c:pt>
                <c:pt idx="12">
                  <c:v>0.12168642600239776</c:v>
                </c:pt>
                <c:pt idx="13">
                  <c:v>0.14798166362543949</c:v>
                </c:pt>
                <c:pt idx="14">
                  <c:v>0.12578188162205864</c:v>
                </c:pt>
                <c:pt idx="15">
                  <c:v>0.12153990610328638</c:v>
                </c:pt>
                <c:pt idx="16">
                  <c:v>0.12562664785175834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B-4336-9485-35C9C2B5A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792124320"/>
        <c:axId val="-1792125408"/>
      </c:barChart>
      <c:catAx>
        <c:axId val="-179212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5408"/>
        <c:crosses val="autoZero"/>
        <c:auto val="1"/>
        <c:lblAlgn val="ctr"/>
        <c:lblOffset val="100"/>
        <c:noMultiLvlLbl val="0"/>
      </c:catAx>
      <c:valAx>
        <c:axId val="-1792125408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-179212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416132049365007E-2"/>
          <c:y val="0"/>
          <c:w val="0.89358217180051203"/>
          <c:h val="0.82760692484785636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Partec.</c:v>
                </c:pt>
              </c:strCache>
            </c:strRef>
          </c:tx>
          <c:invertIfNegative val="0"/>
          <c:cat>
            <c:strRef>
              <c:f>Foglio1!$A$2:$A$19</c:f>
              <c:strCache>
                <c:ptCount val="18"/>
                <c:pt idx="0">
                  <c:v>Anno 2008</c:v>
                </c:pt>
                <c:pt idx="1">
                  <c:v>Anno 2009</c:v>
                </c:pt>
                <c:pt idx="2">
                  <c:v>Anno 2010</c:v>
                </c:pt>
                <c:pt idx="3">
                  <c:v>Anno 2011</c:v>
                </c:pt>
                <c:pt idx="4">
                  <c:v>Anno 2012</c:v>
                </c:pt>
                <c:pt idx="5">
                  <c:v>Anno 2013</c:v>
                </c:pt>
                <c:pt idx="6">
                  <c:v>Anno 2014</c:v>
                </c:pt>
                <c:pt idx="7">
                  <c:v>Anno 2015</c:v>
                </c:pt>
                <c:pt idx="8">
                  <c:v>Anno 2016</c:v>
                </c:pt>
                <c:pt idx="9">
                  <c:v>Anno 2017</c:v>
                </c:pt>
                <c:pt idx="10">
                  <c:v>Anno 2018</c:v>
                </c:pt>
                <c:pt idx="11">
                  <c:v>Anno 2019</c:v>
                </c:pt>
                <c:pt idx="12">
                  <c:v>Anno 2020</c:v>
                </c:pt>
                <c:pt idx="13">
                  <c:v>Anno 2021</c:v>
                </c:pt>
                <c:pt idx="14">
                  <c:v>Anno 2022</c:v>
                </c:pt>
                <c:pt idx="15">
                  <c:v>Anno 2023</c:v>
                </c:pt>
                <c:pt idx="16">
                  <c:v>Anno 2024</c:v>
                </c:pt>
                <c:pt idx="17">
                  <c:v>Anno 2025</c:v>
                </c:pt>
              </c:strCache>
            </c:strRef>
          </c:cat>
          <c:val>
            <c:numRef>
              <c:f>Foglio1!$B$2:$B$19</c:f>
              <c:numCache>
                <c:formatCode>0%</c:formatCode>
                <c:ptCount val="18"/>
                <c:pt idx="0">
                  <c:v>0.93400000000000005</c:v>
                </c:pt>
                <c:pt idx="1">
                  <c:v>0.91400000000000003</c:v>
                </c:pt>
                <c:pt idx="2">
                  <c:v>0.91800000000000004</c:v>
                </c:pt>
                <c:pt idx="3">
                  <c:v>0.91800000000000004</c:v>
                </c:pt>
                <c:pt idx="4">
                  <c:v>0.78</c:v>
                </c:pt>
                <c:pt idx="5">
                  <c:v>1</c:v>
                </c:pt>
                <c:pt idx="6">
                  <c:v>0.92769999999999997</c:v>
                </c:pt>
                <c:pt idx="7">
                  <c:v>0.91800000000000004</c:v>
                </c:pt>
                <c:pt idx="8">
                  <c:v>0.98</c:v>
                </c:pt>
                <c:pt idx="9">
                  <c:v>0.77</c:v>
                </c:pt>
                <c:pt idx="10">
                  <c:v>0.71</c:v>
                </c:pt>
                <c:pt idx="11">
                  <c:v>0.74</c:v>
                </c:pt>
                <c:pt idx="12">
                  <c:v>0.93</c:v>
                </c:pt>
                <c:pt idx="13">
                  <c:v>0.93</c:v>
                </c:pt>
                <c:pt idx="14">
                  <c:v>1</c:v>
                </c:pt>
                <c:pt idx="15">
                  <c:v>0.98</c:v>
                </c:pt>
                <c:pt idx="16">
                  <c:v>0.86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53-4818-85D0-3CAA165D8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94189088"/>
        <c:axId val="-1792133568"/>
      </c:barChart>
      <c:catAx>
        <c:axId val="-1794189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-1792133568"/>
        <c:crosses val="autoZero"/>
        <c:auto val="1"/>
        <c:lblAlgn val="ctr"/>
        <c:lblOffset val="100"/>
        <c:noMultiLvlLbl val="0"/>
      </c:catAx>
      <c:valAx>
        <c:axId val="-179213356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-1794189088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4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697159252843"/>
          <c:y val="0.17832450623230919"/>
          <c:w val="0.42543219835477225"/>
          <c:h val="0.73021944493729563"/>
        </c:manualLayout>
      </c:layout>
      <c:pieChart>
        <c:varyColors val="1"/>
        <c:ser>
          <c:idx val="0"/>
          <c:order val="0"/>
          <c:dPt>
            <c:idx val="4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C968-48D7-8FB9-3CF9C9483628}"/>
              </c:ext>
            </c:extLst>
          </c:dPt>
          <c:dLbls>
            <c:dLbl>
              <c:idx val="0"/>
              <c:layout>
                <c:manualLayout>
                  <c:x val="0.12830505972587397"/>
                  <c:y val="4.58734167939490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0844227184634"/>
                      <c:h val="0.280451942211118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968-48D7-8FB9-3CF9C9483628}"/>
                </c:ext>
              </c:extLst>
            </c:dLbl>
            <c:dLbl>
              <c:idx val="1"/>
              <c:layout>
                <c:manualLayout>
                  <c:x val="-0.14638194778769437"/>
                  <c:y val="-6.83432067837130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11230336546967"/>
                      <c:h val="0.186135797917530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968-48D7-8FB9-3CF9C9483628}"/>
                </c:ext>
              </c:extLst>
            </c:dLbl>
            <c:dLbl>
              <c:idx val="2"/>
              <c:layout>
                <c:manualLayout>
                  <c:x val="-0.13965365730968171"/>
                  <c:y val="-5.61966873753414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274051539076301"/>
                      <c:h val="0.13240858810049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968-48D7-8FB9-3CF9C9483628}"/>
                </c:ext>
              </c:extLst>
            </c:dLbl>
            <c:dLbl>
              <c:idx val="3"/>
              <c:layout>
                <c:manualLayout>
                  <c:x val="0.14053165239704549"/>
                  <c:y val="0.277469377366030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70007902347768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968-48D7-8FB9-3CF9C9483628}"/>
                </c:ext>
              </c:extLst>
            </c:dLbl>
            <c:dLbl>
              <c:idx val="4"/>
              <c:layout>
                <c:manualLayout>
                  <c:x val="0.22819597105697922"/>
                  <c:y val="-3.15886336012416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83435532252688"/>
                      <c:h val="0.11661432311832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968-48D7-8FB9-3CF9C9483628}"/>
                </c:ext>
              </c:extLst>
            </c:dLbl>
            <c:dLbl>
              <c:idx val="5"/>
              <c:layout>
                <c:manualLayout>
                  <c:x val="-0.19438857152072708"/>
                  <c:y val="0.231741249313923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108261268461214E-2"/>
                      <c:h val="8.85795027749818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C968-48D7-8FB9-3CF9C9483628}"/>
                </c:ext>
              </c:extLst>
            </c:dLbl>
            <c:dLbl>
              <c:idx val="6"/>
              <c:layout>
                <c:manualLayout>
                  <c:x val="-0.20495594575513115"/>
                  <c:y val="0.185399383484753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5074328658823"/>
                      <c:h val="0.11924670061535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968-48D7-8FB9-3CF9C9483628}"/>
                </c:ext>
              </c:extLst>
            </c:dLbl>
            <c:dLbl>
              <c:idx val="7"/>
              <c:layout>
                <c:manualLayout>
                  <c:x val="-0.22970028419781316"/>
                  <c:y val="0.107958775724753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/>
                  </a:pPr>
                  <a:endParaRPr lang="it-IT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82832283868102"/>
                      <c:h val="8.51472556117313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C968-48D7-8FB9-3CF9C9483628}"/>
                </c:ext>
              </c:extLst>
            </c:dLbl>
            <c:dLbl>
              <c:idx val="8"/>
              <c:layout>
                <c:manualLayout>
                  <c:x val="-0.24449120348635098"/>
                  <c:y val="-5.5280031074490893E-2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93966853924441"/>
                      <c:h val="7.9226205906574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968-48D7-8FB9-3CF9C9483628}"/>
                </c:ext>
              </c:extLst>
            </c:dLbl>
            <c:dLbl>
              <c:idx val="9"/>
              <c:layout>
                <c:manualLayout>
                  <c:x val="-5.7794653640634915E-2"/>
                  <c:y val="-9.8550617095612927E-2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968-48D7-8FB9-3CF9C9483628}"/>
                </c:ext>
              </c:extLst>
            </c:dLbl>
            <c:dLbl>
              <c:idx val="10"/>
              <c:layout>
                <c:manualLayout>
                  <c:x val="4.995065512434102E-2"/>
                  <c:y val="-0.10613663158488194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68-48D7-8FB9-3CF9C9483628}"/>
                </c:ext>
              </c:extLst>
            </c:dLbl>
            <c:dLbl>
              <c:idx val="11"/>
              <c:layout>
                <c:manualLayout>
                  <c:x val="0.24100855953281178"/>
                  <c:y val="-0.106741042040105"/>
                </c:manualLayout>
              </c:layout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968-48D7-8FB9-3CF9C94836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it-IT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Foglio1!$A$1:$C$1</c:f>
              <c:strCache>
                <c:ptCount val="3"/>
                <c:pt idx="0">
                  <c:v> Pazienti Trattati solo farmaco </c:v>
                </c:pt>
                <c:pt idx="1">
                  <c:v> Pazienti Trattati farmaco pre </c:v>
                </c:pt>
                <c:pt idx="2">
                  <c:v> Pazienti Trattati farmaco post </c:v>
                </c:pt>
              </c:strCache>
            </c:strRef>
          </c:cat>
          <c:val>
            <c:numRef>
              <c:f>Foglio1!$A$2:$C$2</c:f>
              <c:numCache>
                <c:formatCode>General</c:formatCode>
                <c:ptCount val="3"/>
                <c:pt idx="0">
                  <c:v>5322</c:v>
                </c:pt>
                <c:pt idx="1">
                  <c:v>1512</c:v>
                </c:pt>
                <c:pt idx="2">
                  <c:v>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968-48D7-8FB9-3CF9C94836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Basso Volume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Foglio1!$A$2:$A$11</c:f>
              <c:strCache>
                <c:ptCount val="10"/>
                <c:pt idx="0">
                  <c:v>Anno 2016</c:v>
                </c:pt>
                <c:pt idx="1">
                  <c:v>Anno 2017</c:v>
                </c:pt>
                <c:pt idx="2">
                  <c:v>Anno 2018</c:v>
                </c:pt>
                <c:pt idx="3">
                  <c:v>Anno 2019</c:v>
                </c:pt>
                <c:pt idx="4">
                  <c:v>Anno 2020</c:v>
                </c:pt>
                <c:pt idx="5">
                  <c:v>Anno 2021</c:v>
                </c:pt>
                <c:pt idx="6">
                  <c:v>Anno 2022</c:v>
                </c:pt>
                <c:pt idx="7">
                  <c:v>Anno 2023</c:v>
                </c:pt>
                <c:pt idx="8">
                  <c:v>Anno 2024</c:v>
                </c:pt>
                <c:pt idx="9">
                  <c:v>Anno 2025</c:v>
                </c:pt>
              </c:strCache>
            </c:strRef>
          </c:cat>
          <c:val>
            <c:numRef>
              <c:f>Foglio1!$B$2:$B$11</c:f>
              <c:numCache>
                <c:formatCode>0%</c:formatCode>
                <c:ptCount val="10"/>
                <c:pt idx="0">
                  <c:v>0.29245283018867924</c:v>
                </c:pt>
                <c:pt idx="1">
                  <c:v>0.30909090909090908</c:v>
                </c:pt>
                <c:pt idx="2">
                  <c:v>0.26168224299065418</c:v>
                </c:pt>
                <c:pt idx="3">
                  <c:v>0.31858407079646017</c:v>
                </c:pt>
                <c:pt idx="4">
                  <c:v>0.41935483870967744</c:v>
                </c:pt>
                <c:pt idx="5">
                  <c:v>0.37</c:v>
                </c:pt>
                <c:pt idx="6">
                  <c:v>0.35338345864661652</c:v>
                </c:pt>
                <c:pt idx="7">
                  <c:v>0.22</c:v>
                </c:pt>
                <c:pt idx="8">
                  <c:v>0.25</c:v>
                </c:pt>
                <c:pt idx="9">
                  <c:v>0.2608695652173913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6C-4B5A-B701-10036379D70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Medio Volume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Foglio1!$A$2:$A$11</c:f>
              <c:strCache>
                <c:ptCount val="10"/>
                <c:pt idx="0">
                  <c:v>Anno 2016</c:v>
                </c:pt>
                <c:pt idx="1">
                  <c:v>Anno 2017</c:v>
                </c:pt>
                <c:pt idx="2">
                  <c:v>Anno 2018</c:v>
                </c:pt>
                <c:pt idx="3">
                  <c:v>Anno 2019</c:v>
                </c:pt>
                <c:pt idx="4">
                  <c:v>Anno 2020</c:v>
                </c:pt>
                <c:pt idx="5">
                  <c:v>Anno 2021</c:v>
                </c:pt>
                <c:pt idx="6">
                  <c:v>Anno 2022</c:v>
                </c:pt>
                <c:pt idx="7">
                  <c:v>Anno 2023</c:v>
                </c:pt>
                <c:pt idx="8">
                  <c:v>Anno 2024</c:v>
                </c:pt>
                <c:pt idx="9">
                  <c:v>Anno 2025</c:v>
                </c:pt>
              </c:strCache>
            </c:strRef>
          </c:cat>
          <c:val>
            <c:numRef>
              <c:f>Foglio1!$C$2:$C$11</c:f>
              <c:numCache>
                <c:formatCode>0%</c:formatCode>
                <c:ptCount val="10"/>
                <c:pt idx="0">
                  <c:v>0.22641509433962265</c:v>
                </c:pt>
                <c:pt idx="1">
                  <c:v>0.2</c:v>
                </c:pt>
                <c:pt idx="2">
                  <c:v>0.25233644859813081</c:v>
                </c:pt>
                <c:pt idx="3">
                  <c:v>0.19469026548672566</c:v>
                </c:pt>
                <c:pt idx="4">
                  <c:v>0.19354838709677419</c:v>
                </c:pt>
                <c:pt idx="5">
                  <c:v>0.15</c:v>
                </c:pt>
                <c:pt idx="6">
                  <c:v>0.17293233082706766</c:v>
                </c:pt>
                <c:pt idx="7">
                  <c:v>0.2</c:v>
                </c:pt>
                <c:pt idx="8">
                  <c:v>0.2</c:v>
                </c:pt>
                <c:pt idx="9">
                  <c:v>0.18012422360248448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6C-4B5A-B701-10036379D706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Alto 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Foglio1!$A$2:$A$11</c:f>
              <c:strCache>
                <c:ptCount val="10"/>
                <c:pt idx="0">
                  <c:v>Anno 2016</c:v>
                </c:pt>
                <c:pt idx="1">
                  <c:v>Anno 2017</c:v>
                </c:pt>
                <c:pt idx="2">
                  <c:v>Anno 2018</c:v>
                </c:pt>
                <c:pt idx="3">
                  <c:v>Anno 2019</c:v>
                </c:pt>
                <c:pt idx="4">
                  <c:v>Anno 2020</c:v>
                </c:pt>
                <c:pt idx="5">
                  <c:v>Anno 2021</c:v>
                </c:pt>
                <c:pt idx="6">
                  <c:v>Anno 2022</c:v>
                </c:pt>
                <c:pt idx="7">
                  <c:v>Anno 2023</c:v>
                </c:pt>
                <c:pt idx="8">
                  <c:v>Anno 2024</c:v>
                </c:pt>
                <c:pt idx="9">
                  <c:v>Anno 2025</c:v>
                </c:pt>
              </c:strCache>
            </c:strRef>
          </c:cat>
          <c:val>
            <c:numRef>
              <c:f>Foglio1!$D$2:$D$11</c:f>
              <c:numCache>
                <c:formatCode>0%</c:formatCode>
                <c:ptCount val="10"/>
                <c:pt idx="0">
                  <c:v>0.48113207547169812</c:v>
                </c:pt>
                <c:pt idx="1">
                  <c:v>0.49090909090909091</c:v>
                </c:pt>
                <c:pt idx="2">
                  <c:v>0.48598130841121495</c:v>
                </c:pt>
                <c:pt idx="3">
                  <c:v>0.48672566371681414</c:v>
                </c:pt>
                <c:pt idx="4">
                  <c:v>0.38709677419354838</c:v>
                </c:pt>
                <c:pt idx="5">
                  <c:v>0.48</c:v>
                </c:pt>
                <c:pt idx="6">
                  <c:v>0.48</c:v>
                </c:pt>
                <c:pt idx="7">
                  <c:v>0.57999999999999996</c:v>
                </c:pt>
                <c:pt idx="8">
                  <c:v>0.56000000000000005</c:v>
                </c:pt>
                <c:pt idx="9">
                  <c:v>0.55900621118012417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6C-4B5A-B701-10036379D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8117375"/>
        <c:axId val="778118207"/>
      </c:barChart>
      <c:catAx>
        <c:axId val="778117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78118207"/>
        <c:crosses val="autoZero"/>
        <c:auto val="1"/>
        <c:lblAlgn val="ctr"/>
        <c:lblOffset val="100"/>
        <c:noMultiLvlLbl val="0"/>
      </c:catAx>
      <c:valAx>
        <c:axId val="778118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781173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SommaDitotale_procedure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EB-4894-9306-A900130DC8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FEB-4894-9306-A900130DC8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FEB-4894-9306-A900130DC8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EB-4894-9306-A900130DC81B}"/>
              </c:ext>
            </c:extLst>
          </c:dPt>
          <c:dLbls>
            <c:dLbl>
              <c:idx val="0"/>
              <c:layout>
                <c:manualLayout>
                  <c:x val="7.098765432098765E-2"/>
                  <c:y val="-3.184445555432113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EB-4894-9306-A900130DC81B}"/>
                </c:ext>
              </c:extLst>
            </c:dLbl>
            <c:dLbl>
              <c:idx val="1"/>
              <c:layout>
                <c:manualLayout>
                  <c:x val="5.5555555555555552E-2"/>
                  <c:y val="4.899147008357051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EB-4894-9306-A900130DC81B}"/>
                </c:ext>
              </c:extLst>
            </c:dLbl>
            <c:dLbl>
              <c:idx val="2"/>
              <c:layout>
                <c:manualLayout>
                  <c:x val="-0.26543209876543211"/>
                  <c:y val="-4.89914700835709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EB-4894-9306-A900130DC81B}"/>
                </c:ext>
              </c:extLst>
            </c:dLbl>
            <c:dLbl>
              <c:idx val="3"/>
              <c:layout>
                <c:manualLayout>
                  <c:x val="-5.4012345679012377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EB-4894-9306-A900130DC8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Centro</c:v>
                </c:pt>
                <c:pt idx="1">
                  <c:v>Isole</c:v>
                </c:pt>
                <c:pt idx="2">
                  <c:v>Nord</c:v>
                </c:pt>
                <c:pt idx="3">
                  <c:v>Sud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4901</c:v>
                </c:pt>
                <c:pt idx="1">
                  <c:v>2051</c:v>
                </c:pt>
                <c:pt idx="2">
                  <c:v>14027</c:v>
                </c:pt>
                <c:pt idx="3">
                  <c:v>5950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EB-4894-9306-A900130DC8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78979061137388"/>
          <c:y val="2.2824261356581294E-2"/>
          <c:w val="0.82216812266049044"/>
          <c:h val="0.8351361286654424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SommaDitotale_procedure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Foglio1!$A$2:$A$21</c:f>
              <c:strCache>
                <c:ptCount val="20"/>
                <c:pt idx="0">
                  <c:v>Abruzzo</c:v>
                </c:pt>
                <c:pt idx="1">
                  <c:v>Basilicata</c:v>
                </c:pt>
                <c:pt idx="2">
                  <c:v>Calabria</c:v>
                </c:pt>
                <c:pt idx="3">
                  <c:v>Campania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 d'Aosta</c:v>
                </c:pt>
                <c:pt idx="19">
                  <c:v>Veneto</c:v>
                </c:pt>
              </c:strCache>
            </c:strRef>
          </c:cat>
          <c:val>
            <c:numRef>
              <c:f>Foglio1!$B$2:$B$21</c:f>
              <c:numCache>
                <c:formatCode>General</c:formatCode>
                <c:ptCount val="20"/>
                <c:pt idx="0">
                  <c:v>1151</c:v>
                </c:pt>
                <c:pt idx="1">
                  <c:v>124</c:v>
                </c:pt>
                <c:pt idx="2">
                  <c:v>77</c:v>
                </c:pt>
                <c:pt idx="3">
                  <c:v>3809</c:v>
                </c:pt>
                <c:pt idx="4">
                  <c:v>3467</c:v>
                </c:pt>
                <c:pt idx="5">
                  <c:v>181</c:v>
                </c:pt>
                <c:pt idx="6">
                  <c:v>2463</c:v>
                </c:pt>
                <c:pt idx="7">
                  <c:v>622</c:v>
                </c:pt>
                <c:pt idx="8">
                  <c:v>6979</c:v>
                </c:pt>
                <c:pt idx="9">
                  <c:v>139</c:v>
                </c:pt>
                <c:pt idx="10">
                  <c:v>4</c:v>
                </c:pt>
                <c:pt idx="11">
                  <c:v>998</c:v>
                </c:pt>
                <c:pt idx="12">
                  <c:v>1940</c:v>
                </c:pt>
                <c:pt idx="13">
                  <c:v>176</c:v>
                </c:pt>
                <c:pt idx="14">
                  <c:v>1875</c:v>
                </c:pt>
                <c:pt idx="15">
                  <c:v>972</c:v>
                </c:pt>
                <c:pt idx="16">
                  <c:v>96</c:v>
                </c:pt>
                <c:pt idx="17">
                  <c:v>172</c:v>
                </c:pt>
                <c:pt idx="18">
                  <c:v>17</c:v>
                </c:pt>
                <c:pt idx="19">
                  <c:v>1667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66-44C7-B770-DD9966697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"/>
        <c:axId val="-1725644944"/>
        <c:axId val="-1725642224"/>
      </c:barChart>
      <c:catAx>
        <c:axId val="-17256449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 algn="just">
              <a:defRPr sz="900"/>
            </a:pPr>
            <a:endParaRPr lang="it-IT"/>
          </a:p>
        </c:txPr>
        <c:crossAx val="-1725642224"/>
        <c:crosses val="autoZero"/>
        <c:auto val="1"/>
        <c:lblAlgn val="ctr"/>
        <c:lblOffset val="100"/>
        <c:noMultiLvlLbl val="0"/>
      </c:catAx>
      <c:valAx>
        <c:axId val="-172564222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crossAx val="-17256449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it-IT"/>
          </a:p>
        </c:txPr>
      </c:dTable>
    </c:plotArea>
    <c:plotVisOnly val="1"/>
    <c:dispBlanksAs val="gap"/>
    <c:showDLblsOverMax val="0"/>
  </c:chart>
  <c:txPr>
    <a:bodyPr/>
    <a:lstStyle/>
    <a:p>
      <a:pPr>
        <a:defRPr sz="6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Casi</c:v>
                </c:pt>
              </c:strCache>
            </c:strRef>
          </c:tx>
          <c:invertIfNegative val="0"/>
          <c:cat>
            <c:strRef>
              <c:f>Foglio1!$A$2:$A$19</c:f>
              <c:strCache>
                <c:ptCount val="18"/>
                <c:pt idx="0">
                  <c:v>Casi 2008</c:v>
                </c:pt>
                <c:pt idx="1">
                  <c:v>Casi 2009</c:v>
                </c:pt>
                <c:pt idx="2">
                  <c:v>Casi 2010</c:v>
                </c:pt>
                <c:pt idx="3">
                  <c:v>Casi 2011</c:v>
                </c:pt>
                <c:pt idx="4">
                  <c:v>Casi 2012</c:v>
                </c:pt>
                <c:pt idx="5">
                  <c:v>Casi 2013</c:v>
                </c:pt>
                <c:pt idx="6">
                  <c:v>Casi 2014</c:v>
                </c:pt>
                <c:pt idx="7">
                  <c:v>Casi 2015</c:v>
                </c:pt>
                <c:pt idx="8">
                  <c:v>Casi 2016</c:v>
                </c:pt>
                <c:pt idx="9">
                  <c:v>Casi 2017</c:v>
                </c:pt>
                <c:pt idx="10">
                  <c:v>Casi 2018</c:v>
                </c:pt>
                <c:pt idx="11">
                  <c:v>Casi 2019</c:v>
                </c:pt>
                <c:pt idx="12">
                  <c:v>Casi 2020</c:v>
                </c:pt>
                <c:pt idx="13">
                  <c:v>Casi 2021</c:v>
                </c:pt>
                <c:pt idx="14">
                  <c:v>Casi 2022</c:v>
                </c:pt>
                <c:pt idx="15">
                  <c:v>Casi 2023</c:v>
                </c:pt>
                <c:pt idx="16">
                  <c:v>Casi 2024</c:v>
                </c:pt>
                <c:pt idx="17">
                  <c:v>Casi 2025</c:v>
                </c:pt>
              </c:strCache>
            </c:strRef>
          </c:cat>
          <c:val>
            <c:numRef>
              <c:f>Foglio1!$B$2:$B$19</c:f>
              <c:numCache>
                <c:formatCode>_-* #,##0_-;\-* #,##0_-;_-* "-"??_-;_-@_-</c:formatCode>
                <c:ptCount val="18"/>
                <c:pt idx="0">
                  <c:v>5974</c:v>
                </c:pt>
                <c:pt idx="1">
                  <c:v>5763</c:v>
                </c:pt>
                <c:pt idx="2">
                  <c:v>6504</c:v>
                </c:pt>
                <c:pt idx="3">
                  <c:v>7214</c:v>
                </c:pt>
                <c:pt idx="4">
                  <c:v>7645</c:v>
                </c:pt>
                <c:pt idx="5">
                  <c:v>8106</c:v>
                </c:pt>
                <c:pt idx="6">
                  <c:v>8787</c:v>
                </c:pt>
                <c:pt idx="7">
                  <c:v>11483</c:v>
                </c:pt>
                <c:pt idx="8">
                  <c:v>15367</c:v>
                </c:pt>
                <c:pt idx="9">
                  <c:v>17520</c:v>
                </c:pt>
                <c:pt idx="10">
                  <c:v>18226</c:v>
                </c:pt>
                <c:pt idx="11">
                  <c:v>16880</c:v>
                </c:pt>
                <c:pt idx="12">
                  <c:v>15014</c:v>
                </c:pt>
                <c:pt idx="13">
                  <c:v>22469</c:v>
                </c:pt>
                <c:pt idx="14">
                  <c:v>23501</c:v>
                </c:pt>
                <c:pt idx="15">
                  <c:v>26624</c:v>
                </c:pt>
                <c:pt idx="16">
                  <c:v>26702</c:v>
                </c:pt>
                <c:pt idx="17">
                  <c:v>26929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3-4C7F-B411-85BC6BFA2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92129760"/>
        <c:axId val="-1792121600"/>
      </c:barChart>
      <c:catAx>
        <c:axId val="-1792129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92121600"/>
        <c:crosses val="autoZero"/>
        <c:auto val="1"/>
        <c:lblAlgn val="ctr"/>
        <c:lblOffset val="100"/>
        <c:noMultiLvlLbl val="0"/>
      </c:catAx>
      <c:valAx>
        <c:axId val="-1792121600"/>
        <c:scaling>
          <c:orientation val="minMax"/>
        </c:scaling>
        <c:delete val="1"/>
        <c:axPos val="l"/>
        <c:majorGridlines/>
        <c:numFmt formatCode="_-* #,##0_-;\-* #,##0_-;_-* &quot;-&quot;??_-;_-@_-" sourceLinked="1"/>
        <c:majorTickMark val="none"/>
        <c:minorTickMark val="none"/>
        <c:tickLblPos val="nextTo"/>
        <c:crossAx val="-179212976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0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cat>
            <c:strRef>
              <c:f>Foglio1!$A$1:$J$1</c:f>
              <c:strCache>
                <c:ptCount val="10"/>
                <c:pt idx="0">
                  <c:v> Bendaggio Gastrico </c:v>
                </c:pt>
                <c:pt idx="1">
                  <c:v> Bypass gastrico </c:v>
                </c:pt>
                <c:pt idx="2">
                  <c:v> Diversione Sec. Scopinaro </c:v>
                </c:pt>
                <c:pt idx="3">
                  <c:v> Duodenal Switch </c:v>
                </c:pt>
                <c:pt idx="4">
                  <c:v> Sleeve Gastrectomy </c:v>
                </c:pt>
                <c:pt idx="5">
                  <c:v> Plicatura </c:v>
                </c:pt>
                <c:pt idx="6">
                  <c:v> Mini Gastric Bypass </c:v>
                </c:pt>
                <c:pt idx="7">
                  <c:v> Gastroplastica verticale </c:v>
                </c:pt>
                <c:pt idx="8">
                  <c:v> Altre procedure </c:v>
                </c:pt>
                <c:pt idx="9">
                  <c:v> Procedure endoscopiche </c:v>
                </c:pt>
              </c:strCache>
            </c:strRef>
          </c:cat>
          <c:val>
            <c:numRef>
              <c:f>Foglio1!$A$2:$J$2</c:f>
              <c:numCache>
                <c:formatCode>_-* #,##0_-;\-* #,##0_-;_-* "-"??_-;_-@_-</c:formatCode>
                <c:ptCount val="10"/>
                <c:pt idx="0">
                  <c:v>927</c:v>
                </c:pt>
                <c:pt idx="1">
                  <c:v>3987</c:v>
                </c:pt>
                <c:pt idx="2">
                  <c:v>8</c:v>
                </c:pt>
                <c:pt idx="3">
                  <c:v>289</c:v>
                </c:pt>
                <c:pt idx="4">
                  <c:v>14503</c:v>
                </c:pt>
                <c:pt idx="5">
                  <c:v>29</c:v>
                </c:pt>
                <c:pt idx="6">
                  <c:v>3383</c:v>
                </c:pt>
                <c:pt idx="7">
                  <c:v>17</c:v>
                </c:pt>
                <c:pt idx="8">
                  <c:v>1404</c:v>
                </c:pt>
                <c:pt idx="9">
                  <c:v>2382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27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Privato Accreditato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cat>
            <c:strRef>
              <c:f>Foglio1!$B$1:$K$1</c:f>
              <c:strCache>
                <c:ptCount val="10"/>
                <c:pt idx="0">
                  <c:v> Bendaggio Gastrico </c:v>
                </c:pt>
                <c:pt idx="1">
                  <c:v> Bypass gastrico </c:v>
                </c:pt>
                <c:pt idx="2">
                  <c:v> Diversione Sec. Scopinaro </c:v>
                </c:pt>
                <c:pt idx="3">
                  <c:v> Duodenal Switch </c:v>
                </c:pt>
                <c:pt idx="4">
                  <c:v> Sleeve Gastrectomy </c:v>
                </c:pt>
                <c:pt idx="5">
                  <c:v> Plicatura </c:v>
                </c:pt>
                <c:pt idx="6">
                  <c:v> Mini Gastric Bypass </c:v>
                </c:pt>
                <c:pt idx="7">
                  <c:v> Gastroplastica verticale </c:v>
                </c:pt>
                <c:pt idx="8">
                  <c:v> Altre procedure </c:v>
                </c:pt>
                <c:pt idx="9">
                  <c:v> Procedure endoscopiche </c:v>
                </c:pt>
              </c:strCache>
            </c:strRef>
          </c:cat>
          <c:val>
            <c:numRef>
              <c:f>Foglio1!$B$2:$K$2</c:f>
              <c:numCache>
                <c:formatCode>General</c:formatCode>
                <c:ptCount val="10"/>
                <c:pt idx="0">
                  <c:v>794</c:v>
                </c:pt>
                <c:pt idx="1">
                  <c:v>2482</c:v>
                </c:pt>
                <c:pt idx="2">
                  <c:v>6</c:v>
                </c:pt>
                <c:pt idx="3">
                  <c:v>0</c:v>
                </c:pt>
                <c:pt idx="4">
                  <c:v>8776</c:v>
                </c:pt>
                <c:pt idx="5">
                  <c:v>26</c:v>
                </c:pt>
                <c:pt idx="6">
                  <c:v>2142</c:v>
                </c:pt>
                <c:pt idx="7">
                  <c:v>16</c:v>
                </c:pt>
                <c:pt idx="8">
                  <c:v>1013</c:v>
                </c:pt>
                <c:pt idx="9">
                  <c:v>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Pubblico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Foglio1!$B$1:$K$1</c:f>
              <c:strCache>
                <c:ptCount val="10"/>
                <c:pt idx="0">
                  <c:v> Bendaggio Gastrico </c:v>
                </c:pt>
                <c:pt idx="1">
                  <c:v> Bypass gastrico </c:v>
                </c:pt>
                <c:pt idx="2">
                  <c:v> Diversione Sec. Scopinaro </c:v>
                </c:pt>
                <c:pt idx="3">
                  <c:v> Duodenal Switch </c:v>
                </c:pt>
                <c:pt idx="4">
                  <c:v> Sleeve Gastrectomy </c:v>
                </c:pt>
                <c:pt idx="5">
                  <c:v> Plicatura </c:v>
                </c:pt>
                <c:pt idx="6">
                  <c:v> Mini Gastric Bypass </c:v>
                </c:pt>
                <c:pt idx="7">
                  <c:v> Gastroplastica verticale </c:v>
                </c:pt>
                <c:pt idx="8">
                  <c:v> Altre procedure </c:v>
                </c:pt>
                <c:pt idx="9">
                  <c:v> Procedure endoscopiche </c:v>
                </c:pt>
              </c:strCache>
            </c:strRef>
          </c:cat>
          <c:val>
            <c:numRef>
              <c:f>Foglio1!$B$3:$K$3</c:f>
              <c:numCache>
                <c:formatCode>General</c:formatCode>
                <c:ptCount val="10"/>
                <c:pt idx="0">
                  <c:v>122</c:v>
                </c:pt>
                <c:pt idx="1">
                  <c:v>1453</c:v>
                </c:pt>
                <c:pt idx="2">
                  <c:v>2</c:v>
                </c:pt>
                <c:pt idx="3">
                  <c:v>289</c:v>
                </c:pt>
                <c:pt idx="4">
                  <c:v>5196</c:v>
                </c:pt>
                <c:pt idx="5">
                  <c:v>3</c:v>
                </c:pt>
                <c:pt idx="6">
                  <c:v>1239</c:v>
                </c:pt>
                <c:pt idx="7">
                  <c:v>1</c:v>
                </c:pt>
                <c:pt idx="8">
                  <c:v>391</c:v>
                </c:pt>
                <c:pt idx="9">
                  <c:v>820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6D-441F-B48C-2A82E0B95AC2}"/>
            </c:ext>
          </c:extLst>
        </c:ser>
        <c:ser>
          <c:idx val="2"/>
          <c:order val="2"/>
          <c:tx>
            <c:strRef>
              <c:f>Foglio1!$A$4</c:f>
              <c:strCache>
                <c:ptCount val="1"/>
                <c:pt idx="0">
                  <c:v>Privato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Foglio1!$B$1:$K$1</c:f>
              <c:strCache>
                <c:ptCount val="10"/>
                <c:pt idx="0">
                  <c:v> Bendaggio Gastrico </c:v>
                </c:pt>
                <c:pt idx="1">
                  <c:v> Bypass gastrico </c:v>
                </c:pt>
                <c:pt idx="2">
                  <c:v> Diversione Sec. Scopinaro </c:v>
                </c:pt>
                <c:pt idx="3">
                  <c:v> Duodenal Switch </c:v>
                </c:pt>
                <c:pt idx="4">
                  <c:v> Sleeve Gastrectomy </c:v>
                </c:pt>
                <c:pt idx="5">
                  <c:v> Plicatura </c:v>
                </c:pt>
                <c:pt idx="6">
                  <c:v> Mini Gastric Bypass </c:v>
                </c:pt>
                <c:pt idx="7">
                  <c:v> Gastroplastica verticale </c:v>
                </c:pt>
                <c:pt idx="8">
                  <c:v> Altre procedure </c:v>
                </c:pt>
                <c:pt idx="9">
                  <c:v> Procedure endoscopiche </c:v>
                </c:pt>
              </c:strCache>
            </c:strRef>
          </c:cat>
          <c:val>
            <c:numRef>
              <c:f>Foglio1!$B$4:$K$4</c:f>
              <c:numCache>
                <c:formatCode>General</c:formatCode>
                <c:ptCount val="10"/>
                <c:pt idx="0">
                  <c:v>11</c:v>
                </c:pt>
                <c:pt idx="1">
                  <c:v>52</c:v>
                </c:pt>
                <c:pt idx="2">
                  <c:v>0</c:v>
                </c:pt>
                <c:pt idx="3">
                  <c:v>0</c:v>
                </c:pt>
                <c:pt idx="4">
                  <c:v>531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F7B-4329-9492-91DDE45CF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Accreditato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E2-42E6-B74B-A4620161D9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E2-42E6-B74B-A4620161D9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E2-42E6-B74B-A4620161D9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E2-42E6-B74B-A4620161D9F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1E2-42E6-B74B-A4620161D9F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1E2-42E6-B74B-A4620161D9F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1E2-42E6-B74B-A4620161D9F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1E2-42E6-B74B-A4620161D9F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1E2-42E6-B74B-A4620161D9F7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1E2-42E6-B74B-A4620161D9F7}"/>
              </c:ext>
            </c:extLst>
          </c:dPt>
          <c:cat>
            <c:strRef>
              <c:f>Foglio1!$B$1:$E$1</c:f>
              <c:strCache>
                <c:ptCount val="4"/>
                <c:pt idx="0">
                  <c:v>Endoscopiche</c:v>
                </c:pt>
                <c:pt idx="1">
                  <c:v>Laparoscopiche</c:v>
                </c:pt>
                <c:pt idx="2">
                  <c:v>Robotiche</c:v>
                </c:pt>
                <c:pt idx="3">
                  <c:v>Open</c:v>
                </c:pt>
              </c:strCache>
            </c:strRef>
          </c:cat>
          <c:val>
            <c:numRef>
              <c:f>Foglio1!$B$2:$E$2</c:f>
              <c:numCache>
                <c:formatCode>General</c:formatCode>
                <c:ptCount val="4"/>
                <c:pt idx="0">
                  <c:v>1558</c:v>
                </c:pt>
                <c:pt idx="1">
                  <c:v>14806</c:v>
                </c:pt>
                <c:pt idx="2">
                  <c:v>407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5-4CC6-A823-46726CCA64EE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Pubblico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Foglio1!$B$1:$E$1</c:f>
              <c:strCache>
                <c:ptCount val="4"/>
                <c:pt idx="0">
                  <c:v>Endoscopiche</c:v>
                </c:pt>
                <c:pt idx="1">
                  <c:v>Laparoscopiche</c:v>
                </c:pt>
                <c:pt idx="2">
                  <c:v>Robotiche</c:v>
                </c:pt>
                <c:pt idx="3">
                  <c:v>Open</c:v>
                </c:pt>
              </c:strCache>
            </c:strRef>
          </c:cat>
          <c:val>
            <c:numRef>
              <c:f>Foglio1!$B$3:$E$3</c:f>
              <c:numCache>
                <c:formatCode>General</c:formatCode>
                <c:ptCount val="4"/>
                <c:pt idx="0">
                  <c:v>820</c:v>
                </c:pt>
                <c:pt idx="1">
                  <c:v>7415</c:v>
                </c:pt>
                <c:pt idx="2">
                  <c:v>1266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6D-441F-B48C-2A82E0B95AC2}"/>
            </c:ext>
          </c:extLst>
        </c:ser>
        <c:ser>
          <c:idx val="2"/>
          <c:order val="2"/>
          <c:tx>
            <c:strRef>
              <c:f>Foglio1!$A$4</c:f>
              <c:strCache>
                <c:ptCount val="1"/>
                <c:pt idx="0">
                  <c:v>Priovato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Foglio1!$B$1:$E$1</c:f>
              <c:strCache>
                <c:ptCount val="4"/>
                <c:pt idx="0">
                  <c:v>Endoscopiche</c:v>
                </c:pt>
                <c:pt idx="1">
                  <c:v>Laparoscopiche</c:v>
                </c:pt>
                <c:pt idx="2">
                  <c:v>Robotiche</c:v>
                </c:pt>
                <c:pt idx="3">
                  <c:v>Open</c:v>
                </c:pt>
              </c:strCache>
            </c:strRef>
          </c:cat>
          <c:val>
            <c:numRef>
              <c:f>Foglio1!$B$4:$E$4</c:f>
              <c:numCache>
                <c:formatCode>General</c:formatCode>
                <c:ptCount val="4"/>
                <c:pt idx="0">
                  <c:v>4</c:v>
                </c:pt>
                <c:pt idx="1">
                  <c:v>592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020-4D79-9937-94157C7B20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1960080"/>
        <c:axId val="1531967984"/>
      </c:barChart>
      <c:catAx>
        <c:axId val="153196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7984"/>
        <c:crosses val="autoZero"/>
        <c:auto val="1"/>
        <c:lblAlgn val="ctr"/>
        <c:lblOffset val="100"/>
        <c:noMultiLvlLbl val="0"/>
      </c:catAx>
      <c:valAx>
        <c:axId val="153196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1960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BF076-4CD0-4A87-90F4-5706841922DC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7AA82-7127-4C14-9F27-DEB457FD9F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39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DB037-0304-4332-9558-712D25425B7A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DE876-50E0-45CD-9672-E83933FE2C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89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257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041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880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27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16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3390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E876-50E0-45CD-9672-E83933FE2C2A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339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‹N›</a:t>
            </a:fld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251520" y="6525344"/>
            <a:ext cx="8753093" cy="197570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050" dirty="0"/>
              <a:t>Dati Ufficiali SICOB</a:t>
            </a:r>
            <a:r>
              <a:rPr lang="it-IT" sz="1050" baseline="0" dirty="0"/>
              <a:t> - </a:t>
            </a:r>
            <a:r>
              <a:rPr lang="it-IT" sz="1050" dirty="0"/>
              <a:t>aggiornati al 19 gennaio 2025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597352"/>
            <a:ext cx="1440160" cy="12615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39DC9D6-4116-47A4-B2D7-66B5F23EBDCD}" type="datetimeFigureOut">
              <a:rPr lang="it-IT" smtClean="0"/>
              <a:t>20/01/2026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757B024-9C31-46B9-B8B9-407A8AEF7DE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11560" y="476672"/>
            <a:ext cx="8137630" cy="2301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Indagine conoscitiva</a:t>
            </a:r>
            <a:br>
              <a:rPr lang="it-IT" dirty="0"/>
            </a:br>
            <a:r>
              <a:rPr lang="it-IT" dirty="0"/>
              <a:t>anno 2025</a:t>
            </a: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12958" y="3475928"/>
            <a:ext cx="6480048" cy="459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i="1" dirty="0"/>
              <a:t>Presidente M. DE LUCA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790" y="3584520"/>
            <a:ext cx="3387854" cy="2853911"/>
          </a:xfrm>
          <a:prstGeom prst="rect">
            <a:avLst/>
          </a:prstGeom>
        </p:spPr>
      </p:pic>
      <p:sp>
        <p:nvSpPr>
          <p:cNvPr id="8" name="Sottotitolo 2"/>
          <p:cNvSpPr txBox="1">
            <a:spLocks/>
          </p:cNvSpPr>
          <p:nvPr/>
        </p:nvSpPr>
        <p:spPr>
          <a:xfrm>
            <a:off x="620670" y="2996952"/>
            <a:ext cx="8271810" cy="39310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i="1" dirty="0"/>
              <a:t>Dati Società Italiana di Chirurgia dell’Obesità e delle malattie metaboliche 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20670" y="4023005"/>
            <a:ext cx="6480048" cy="314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i="1" dirty="0"/>
              <a:t>Dati aggiornati al 19 gennaio 2025</a:t>
            </a:r>
          </a:p>
        </p:txBody>
      </p:sp>
    </p:spTree>
    <p:extLst>
      <p:ext uri="{BB962C8B-B14F-4D97-AF65-F5344CB8AC3E}">
        <p14:creationId xmlns:p14="http://schemas.microsoft.com/office/powerpoint/2010/main" val="87476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procedure eseguite nel 2025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26.929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4261046179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5785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strutture per le procedure eseguite nel 2025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26.929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104929640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4511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procedure eseguite nel 2025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26.929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1683257723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608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80C25-AF27-4FE9-1723-0A999E201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938BA8-65D7-4BC1-B72F-2A98B8BA1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procedure Robotiche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1.677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1D51F1D8-054F-4035-4EE1-B14C5BA95C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5873694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1493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E41CD-7E0A-2831-58E6-A72D14E55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A1DB80-7C90-7BE2-3C49-4F0FA3A6D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procedure eseguite nel 2025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26.929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7D9202EC-8937-FA60-4E46-4C6723E934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9228900"/>
              </p:ext>
            </p:extLst>
          </p:nvPr>
        </p:nvGraphicFramePr>
        <p:xfrm>
          <a:off x="827584" y="1988840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8476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720080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Confronto regione procedure eseguite nel 2025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815893959"/>
              </p:ext>
            </p:extLst>
          </p:nvPr>
        </p:nvGraphicFramePr>
        <p:xfrm>
          <a:off x="251520" y="1196752"/>
          <a:ext cx="84969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4923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procedure eseguite nel 2025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26.929 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1949014068"/>
              </p:ext>
            </p:extLst>
          </p:nvPr>
        </p:nvGraphicFramePr>
        <p:xfrm>
          <a:off x="107504" y="1556792"/>
          <a:ext cx="892899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8944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Tipologia delle procedure endoscopiche eseguite nel 2025</a:t>
            </a:r>
            <a:br>
              <a:rPr lang="it-IT" sz="2400" dirty="0"/>
            </a:br>
            <a:r>
              <a:rPr lang="it-IT" sz="2400" dirty="0"/>
              <a:t>Totale </a:t>
            </a:r>
            <a:r>
              <a:rPr lang="it-IT" b="1" dirty="0"/>
              <a:t>2.382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C000"/>
                </a:solidFill>
              </a:rPr>
              <a:t> </a:t>
            </a:r>
            <a:r>
              <a:rPr lang="it-IT" sz="2400" dirty="0"/>
              <a:t>interventi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333813581"/>
              </p:ext>
            </p:extLst>
          </p:nvPr>
        </p:nvGraphicFramePr>
        <p:xfrm>
          <a:off x="251520" y="1397000"/>
          <a:ext cx="8496944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606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249684"/>
            <a:ext cx="9144000" cy="7310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400" dirty="0"/>
              <a:t>Tipologia delle procedure eseguite dal 2014 al 2025</a:t>
            </a: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52882268"/>
              </p:ext>
            </p:extLst>
          </p:nvPr>
        </p:nvGraphicFramePr>
        <p:xfrm>
          <a:off x="0" y="980728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509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249684"/>
            <a:ext cx="9144000" cy="7310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400" dirty="0"/>
              <a:t>SLEEVE Andamento Percentuale sul totale interventi</a:t>
            </a: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063817648"/>
              </p:ext>
            </p:extLst>
          </p:nvPr>
        </p:nvGraphicFramePr>
        <p:xfrm>
          <a:off x="0" y="980728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7376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-58486" y="399767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Centri SICOB </a:t>
            </a:r>
            <a:r>
              <a:rPr lang="it-IT" sz="2400" dirty="0">
                <a:latin typeface="+mj-lt"/>
                <a:ea typeface="+mj-ea"/>
                <a:cs typeface="+mj-cs"/>
              </a:rPr>
              <a:t>Censiti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dal 2008 al 2025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3034311030"/>
              </p:ext>
            </p:extLst>
          </p:nvPr>
        </p:nvGraphicFramePr>
        <p:xfrm>
          <a:off x="0" y="764704"/>
          <a:ext cx="911896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5738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249684"/>
            <a:ext cx="9144000" cy="7310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400" dirty="0"/>
              <a:t>BENDAGGI Andamento Percentuale sul totale interventi</a:t>
            </a: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135960304"/>
              </p:ext>
            </p:extLst>
          </p:nvPr>
        </p:nvGraphicFramePr>
        <p:xfrm>
          <a:off x="0" y="980728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608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249684"/>
            <a:ext cx="9144000" cy="7310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400" dirty="0"/>
              <a:t>BYPASS Andamento Percentuale sul totale interventi</a:t>
            </a: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942340274"/>
              </p:ext>
            </p:extLst>
          </p:nvPr>
        </p:nvGraphicFramePr>
        <p:xfrm>
          <a:off x="0" y="980728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391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249684"/>
            <a:ext cx="9144000" cy="7310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400" dirty="0"/>
              <a:t>OAGB Andamento Percentuale sul totale interventi</a:t>
            </a:r>
          </a:p>
        </p:txBody>
      </p:sp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488103791"/>
              </p:ext>
            </p:extLst>
          </p:nvPr>
        </p:nvGraphicFramePr>
        <p:xfrm>
          <a:off x="0" y="980728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51441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E80C7-B5E5-BE44-78DD-3E7F5376E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B5BED-EFA6-7DD8-91BD-91EF2471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04664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Trattamento farmacologico nel 2025</a:t>
            </a:r>
            <a:br>
              <a:rPr lang="it-IT" sz="2400" dirty="0"/>
            </a:br>
            <a:r>
              <a:rPr lang="it-IT" b="1" dirty="0"/>
              <a:t>7.764 </a:t>
            </a:r>
            <a:r>
              <a:rPr lang="it-IT" sz="2400" dirty="0"/>
              <a:t>PAZIENTI TRATTATI CON FARMACO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FB6D06FE-AED8-FB9C-C95A-10CCEBFBC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1423289"/>
              </p:ext>
            </p:extLst>
          </p:nvPr>
        </p:nvGraphicFramePr>
        <p:xfrm>
          <a:off x="827584" y="1772816"/>
          <a:ext cx="7776864" cy="4366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092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-58486" y="399767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161 Centri SICOB hanno risposto all’indagine conoscitiva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1340422259"/>
              </p:ext>
            </p:extLst>
          </p:nvPr>
        </p:nvGraphicFramePr>
        <p:xfrm>
          <a:off x="-27358" y="1412776"/>
          <a:ext cx="917135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557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404664"/>
            <a:ext cx="9144000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Evoluzione del volume dei centri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18E3B8D9-E18F-4230-98D9-FAF3C05E88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7110583"/>
              </p:ext>
            </p:extLst>
          </p:nvPr>
        </p:nvGraphicFramePr>
        <p:xfrm>
          <a:off x="323528" y="1397000"/>
          <a:ext cx="8424936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3152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326126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Distribuzione </a:t>
            </a: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dei </a:t>
            </a:r>
            <a:r>
              <a:rPr kumimoji="0" lang="it-IT" sz="2400" b="1" i="0" u="none" strike="noStrike" kern="1200" cap="none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161</a:t>
            </a: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centri SICOB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rispondenti nel 2025</a:t>
            </a:r>
          </a:p>
        </p:txBody>
      </p:sp>
      <p:pic>
        <p:nvPicPr>
          <p:cNvPr id="2050" name="Picture 2" descr="C:\Users\Eliana\Desktop\Italia%20muta%20regioni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r="-1"/>
          <a:stretch/>
        </p:blipFill>
        <p:spPr bwMode="auto">
          <a:xfrm>
            <a:off x="2265638" y="692696"/>
            <a:ext cx="5114674" cy="595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148064" y="107064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NORD 77 centri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156096" y="2636912"/>
            <a:ext cx="222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CENTRO 34 centri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444208" y="368276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SUD 35 centri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806751" y="522920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ISOLE 15 centri</a:t>
            </a:r>
          </a:p>
        </p:txBody>
      </p:sp>
    </p:spTree>
    <p:extLst>
      <p:ext uri="{BB962C8B-B14F-4D97-AF65-F5344CB8AC3E}">
        <p14:creationId xmlns:p14="http://schemas.microsoft.com/office/powerpoint/2010/main" val="171448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 txBox="1">
            <a:spLocks/>
          </p:cNvSpPr>
          <p:nvPr/>
        </p:nvSpPr>
        <p:spPr>
          <a:xfrm>
            <a:off x="0" y="326126"/>
            <a:ext cx="9036496" cy="58259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Tipologia </a:t>
            </a: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dei </a:t>
            </a:r>
            <a:r>
              <a:rPr kumimoji="0" lang="it-IT" sz="2400" b="1" i="0" u="none" strike="noStrike" kern="1200" cap="none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161</a:t>
            </a: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centri SICOB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rispondenti nel 2025</a:t>
            </a:r>
          </a:p>
        </p:txBody>
      </p:sp>
      <p:pic>
        <p:nvPicPr>
          <p:cNvPr id="2050" name="Picture 2" descr="C:\Users\Eliana\Desktop\Italia%20muta%20regioni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r="-1"/>
          <a:stretch/>
        </p:blipFill>
        <p:spPr bwMode="auto">
          <a:xfrm>
            <a:off x="2265638" y="692696"/>
            <a:ext cx="5114674" cy="595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242588" y="908720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NORD 77 centri</a:t>
            </a:r>
          </a:p>
          <a:p>
            <a:pPr algn="just"/>
            <a:r>
              <a:rPr lang="it-IT" dirty="0"/>
              <a:t>46 Pubblico</a:t>
            </a:r>
          </a:p>
          <a:p>
            <a:pPr algn="just"/>
            <a:r>
              <a:rPr lang="it-IT" dirty="0"/>
              <a:t>30 Privato Accreditato</a:t>
            </a:r>
          </a:p>
          <a:p>
            <a:pPr algn="just"/>
            <a:r>
              <a:rPr lang="it-IT" dirty="0"/>
              <a:t>1 Privato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518639" y="2872658"/>
            <a:ext cx="330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CENTRO 34 centri</a:t>
            </a:r>
          </a:p>
          <a:p>
            <a:pPr algn="just"/>
            <a:r>
              <a:rPr lang="it-IT" dirty="0"/>
              <a:t>25 Pubblico</a:t>
            </a:r>
          </a:p>
          <a:p>
            <a:pPr algn="just"/>
            <a:r>
              <a:rPr lang="it-IT" dirty="0"/>
              <a:t>9 Privato Accreditato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329217" y="2872658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SUD 35 centri</a:t>
            </a:r>
          </a:p>
          <a:p>
            <a:pPr algn="just"/>
            <a:r>
              <a:rPr lang="it-IT" dirty="0"/>
              <a:t>21 Pubblico</a:t>
            </a:r>
          </a:p>
          <a:p>
            <a:pPr algn="just"/>
            <a:r>
              <a:rPr lang="it-IT" dirty="0"/>
              <a:t>13 Privato Accreditato</a:t>
            </a:r>
          </a:p>
          <a:p>
            <a:pPr algn="just"/>
            <a:r>
              <a:rPr lang="it-IT" dirty="0"/>
              <a:t>1 Privato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327317" y="5454097"/>
            <a:ext cx="2915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ISOLE 15 centri</a:t>
            </a:r>
          </a:p>
          <a:p>
            <a:pPr algn="just"/>
            <a:r>
              <a:rPr lang="it-IT" dirty="0"/>
              <a:t>9 Pubblico</a:t>
            </a:r>
          </a:p>
          <a:p>
            <a:pPr algn="just"/>
            <a:r>
              <a:rPr lang="it-IT" dirty="0"/>
              <a:t>6 Privato Accreditato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116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8752" y="29344"/>
            <a:ext cx="8229600" cy="303312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solidFill>
                  <a:schemeClr val="bg1"/>
                </a:solidFill>
              </a:rPr>
              <a:t>  26.929 Interventi effettuati in Italia</a:t>
            </a:r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1807376646"/>
              </p:ext>
            </p:extLst>
          </p:nvPr>
        </p:nvGraphicFramePr>
        <p:xfrm>
          <a:off x="518752" y="908720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889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8752" y="29344"/>
            <a:ext cx="8229600" cy="303312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solidFill>
                  <a:schemeClr val="bg1"/>
                </a:solidFill>
              </a:rPr>
              <a:t> 26.929 Interventi - Suddivisione per regione</a:t>
            </a:r>
          </a:p>
        </p:txBody>
      </p:sp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2015537324"/>
              </p:ext>
            </p:extLst>
          </p:nvPr>
        </p:nvGraphicFramePr>
        <p:xfrm>
          <a:off x="107504" y="404664"/>
          <a:ext cx="8918536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5625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15212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Trend delle procedure eseguite dal 2008 al 2025</a:t>
            </a: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3004116535"/>
              </p:ext>
            </p:extLst>
          </p:nvPr>
        </p:nvGraphicFramePr>
        <p:xfrm>
          <a:off x="395536" y="1412776"/>
          <a:ext cx="828092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45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4184</TotalTime>
  <Words>287</Words>
  <Application>Microsoft Office PowerPoint</Application>
  <PresentationFormat>Presentazione su schermo (4:3)</PresentationFormat>
  <Paragraphs>59</Paragraphs>
  <Slides>23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6" baseType="lpstr">
      <vt:lpstr>Arial</vt:lpstr>
      <vt:lpstr>Calibri</vt:lpstr>
      <vt:lpstr>Chiaro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26.929 Interventi effettuati in Italia</vt:lpstr>
      <vt:lpstr> 26.929 Interventi - Suddivisione per regione</vt:lpstr>
      <vt:lpstr>Trend delle procedure eseguite dal 2008 al 2025</vt:lpstr>
      <vt:lpstr>Tipologia delle procedure eseguite nel 2025 Totale 26.929  interventi</vt:lpstr>
      <vt:lpstr>Tipologia delle strutture per le procedure eseguite nel 2025 Totale 26.929  interventi</vt:lpstr>
      <vt:lpstr>Tipologia delle procedure eseguite nel 2025 Totale 26.929  interventi</vt:lpstr>
      <vt:lpstr>Tipologia delle procedure Robotiche Totale 1.677 interventi</vt:lpstr>
      <vt:lpstr>Tipologia delle procedure eseguite nel 2025 Totale 26.929  interventi</vt:lpstr>
      <vt:lpstr>Confronto regione procedure eseguite nel 2025</vt:lpstr>
      <vt:lpstr>Tipologia delle procedure eseguite nel 2025 Totale 26.929  interventi</vt:lpstr>
      <vt:lpstr>Tipologia delle procedure endoscopiche eseguite nel 2025 Totale 2.382  interventi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Trattamento farmacologico nel 2025 7.764 PAZIENTI TRATTATI CON FARMACO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Indagine conoscitiva anno 2009</dc:title>
  <dc:creator>Eliana</dc:creator>
  <cp:lastModifiedBy>Eliana Rispoli</cp:lastModifiedBy>
  <cp:revision>273</cp:revision>
  <dcterms:created xsi:type="dcterms:W3CDTF">2010-04-22T08:06:16Z</dcterms:created>
  <dcterms:modified xsi:type="dcterms:W3CDTF">2026-01-19T23:51:16Z</dcterms:modified>
</cp:coreProperties>
</file>