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notesSlides/notesSlide5.xml" ContentType="application/vnd.openxmlformats-officedocument.presentationml.notesSlide+xml"/>
  <Override PartName="/ppt/charts/chart16.xml" ContentType="application/vnd.openxmlformats-officedocument.drawingml.chart+xml"/>
  <Override PartName="/ppt/notesSlides/notesSlide6.xml" ContentType="application/vnd.openxmlformats-officedocument.presentationml.notesSlide+xml"/>
  <Override PartName="/ppt/charts/chart17.xml" ContentType="application/vnd.openxmlformats-officedocument.drawingml.chart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4"/>
  </p:notesMasterIdLst>
  <p:handoutMasterIdLst>
    <p:handoutMasterId r:id="rId25"/>
  </p:handoutMasterIdLst>
  <p:sldIdLst>
    <p:sldId id="275" r:id="rId2"/>
    <p:sldId id="276" r:id="rId3"/>
    <p:sldId id="295" r:id="rId4"/>
    <p:sldId id="278" r:id="rId5"/>
    <p:sldId id="277" r:id="rId6"/>
    <p:sldId id="296" r:id="rId7"/>
    <p:sldId id="289" r:id="rId8"/>
    <p:sldId id="288" r:id="rId9"/>
    <p:sldId id="279" r:id="rId10"/>
    <p:sldId id="281" r:id="rId11"/>
    <p:sldId id="297" r:id="rId12"/>
    <p:sldId id="298" r:id="rId13"/>
    <p:sldId id="301" r:id="rId14"/>
    <p:sldId id="299" r:id="rId15"/>
    <p:sldId id="284" r:id="rId16"/>
    <p:sldId id="290" r:id="rId17"/>
    <p:sldId id="282" r:id="rId18"/>
    <p:sldId id="291" r:id="rId19"/>
    <p:sldId id="292" r:id="rId20"/>
    <p:sldId id="294" r:id="rId21"/>
    <p:sldId id="293" r:id="rId22"/>
    <p:sldId id="302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90175" autoAdjust="0"/>
  </p:normalViewPr>
  <p:slideViewPr>
    <p:cSldViewPr>
      <p:cViewPr varScale="1">
        <p:scale>
          <a:sx n="103" d="100"/>
          <a:sy n="103" d="100"/>
        </p:scale>
        <p:origin x="11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  <c:pt idx="15">
                  <c:v>Anno 2023</c:v>
                </c:pt>
                <c:pt idx="16">
                  <c:v>Anno 2024</c:v>
                </c:pt>
              </c:strCache>
            </c:strRef>
          </c:cat>
          <c:val>
            <c:numRef>
              <c:f>Foglio1!$B$2:$B$18</c:f>
              <c:numCache>
                <c:formatCode>General</c:formatCode>
                <c:ptCount val="17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  <c:pt idx="11">
                  <c:v>152</c:v>
                </c:pt>
                <c:pt idx="12">
                  <c:v>133</c:v>
                </c:pt>
                <c:pt idx="13">
                  <c:v>138</c:v>
                </c:pt>
                <c:pt idx="14">
                  <c:v>138</c:v>
                </c:pt>
                <c:pt idx="15">
                  <c:v>135</c:v>
                </c:pt>
                <c:pt idx="16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81083024318052"/>
          <c:y val="0.11929677305158184"/>
          <c:w val="0.43711259545585091"/>
          <c:h val="0.78532093420881688"/>
        </c:manualLayout>
      </c:layout>
      <c:pieChart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Casistica</c:v>
                </c:pt>
              </c:strCache>
            </c:strRef>
          </c:tx>
          <c:dPt>
            <c:idx val="0"/>
            <c:bubble3D val="0"/>
            <c:explosion val="2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bubble3D val="0"/>
            <c:explosion val="24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dLbls>
            <c:dLbl>
              <c:idx val="0"/>
              <c:layout>
                <c:manualLayout>
                  <c:x val="0.1959525461531528"/>
                  <c:y val="5.08182706629583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E2-42E6-B74B-A4620161D9F7}"/>
                </c:ext>
              </c:extLst>
            </c:dLbl>
            <c:dLbl>
              <c:idx val="1"/>
              <c:layout>
                <c:manualLayout>
                  <c:x val="-7.6951548697978947E-2"/>
                  <c:y val="-9.954090443230820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E2-42E6-B74B-A4620161D9F7}"/>
                </c:ext>
              </c:extLst>
            </c:dLbl>
            <c:dLbl>
              <c:idx val="2"/>
              <c:layout>
                <c:manualLayout>
                  <c:x val="-0.11872016840896085"/>
                  <c:y val="3.58717204679706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E2-42E6-B74B-A4620161D9F7}"/>
                </c:ext>
              </c:extLst>
            </c:dLbl>
            <c:dLbl>
              <c:idx val="3"/>
              <c:layout>
                <c:manualLayout>
                  <c:x val="-2.8196608098158583E-3"/>
                  <c:y val="-5.93936366203203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E2-42E6-B74B-A4620161D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Foglio1!$B$1:$E$1</c:f>
              <c:strCache>
                <c:ptCount val="4"/>
                <c:pt idx="0">
                  <c:v>Endoscopiche</c:v>
                </c:pt>
                <c:pt idx="1">
                  <c:v>Laparoscopiche</c:v>
                </c:pt>
                <c:pt idx="2">
                  <c:v>Robotiche</c:v>
                </c:pt>
                <c:pt idx="3">
                  <c:v>Open</c:v>
                </c:pt>
              </c:strCache>
            </c:strRef>
          </c:cat>
          <c:val>
            <c:numRef>
              <c:f>Foglio1!$B$2:$E$2</c:f>
              <c:numCache>
                <c:formatCode>General</c:formatCode>
                <c:ptCount val="4"/>
                <c:pt idx="0">
                  <c:v>2456</c:v>
                </c:pt>
                <c:pt idx="1">
                  <c:v>22223</c:v>
                </c:pt>
                <c:pt idx="2">
                  <c:v>1918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Foglio1!$B$1:$T$1</c:f>
              <c:strCache>
                <c:ptCount val="19"/>
                <c:pt idx="0">
                  <c:v> Abruzzo </c:v>
                </c:pt>
                <c:pt idx="1">
                  <c:v>Basilicata</c:v>
                </c:pt>
                <c:pt idx="2">
                  <c:v>Campania</c:v>
                </c:pt>
                <c:pt idx="3">
                  <c:v>Emilia Romagna</c:v>
                </c:pt>
                <c:pt idx="4">
                  <c:v>Friuli Venezia Giulia</c:v>
                </c:pt>
                <c:pt idx="5">
                  <c:v>Lazio</c:v>
                </c:pt>
                <c:pt idx="6">
                  <c:v>Liguria</c:v>
                </c:pt>
                <c:pt idx="7">
                  <c:v>Lombardia</c:v>
                </c:pt>
                <c:pt idx="8">
                  <c:v>Marche</c:v>
                </c:pt>
                <c:pt idx="9">
                  <c:v>Molise</c:v>
                </c:pt>
                <c:pt idx="10">
                  <c:v>Piemonte</c:v>
                </c:pt>
                <c:pt idx="11">
                  <c:v>Puglia</c:v>
                </c:pt>
                <c:pt idx="12">
                  <c:v>Sardegna</c:v>
                </c:pt>
                <c:pt idx="13">
                  <c:v>Sicilia</c:v>
                </c:pt>
                <c:pt idx="14">
                  <c:v>Toscana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Valle</c:v>
                </c:pt>
                <c:pt idx="18">
                  <c:v>Veneto</c:v>
                </c:pt>
              </c:strCache>
            </c:strRef>
          </c:cat>
          <c:val>
            <c:numRef>
              <c:f>Foglio1!$B$2:$T$2</c:f>
              <c:numCache>
                <c:formatCode>General</c:formatCode>
                <c:ptCount val="19"/>
                <c:pt idx="0">
                  <c:v>346</c:v>
                </c:pt>
                <c:pt idx="1">
                  <c:v>0</c:v>
                </c:pt>
                <c:pt idx="2">
                  <c:v>2200</c:v>
                </c:pt>
                <c:pt idx="3">
                  <c:v>2824</c:v>
                </c:pt>
                <c:pt idx="4">
                  <c:v>0</c:v>
                </c:pt>
                <c:pt idx="5">
                  <c:v>1648</c:v>
                </c:pt>
                <c:pt idx="6">
                  <c:v>262</c:v>
                </c:pt>
                <c:pt idx="7">
                  <c:v>8393</c:v>
                </c:pt>
                <c:pt idx="8">
                  <c:v>0</c:v>
                </c:pt>
                <c:pt idx="9">
                  <c:v>0</c:v>
                </c:pt>
                <c:pt idx="10">
                  <c:v>510</c:v>
                </c:pt>
                <c:pt idx="11">
                  <c:v>970</c:v>
                </c:pt>
                <c:pt idx="12">
                  <c:v>229</c:v>
                </c:pt>
                <c:pt idx="13">
                  <c:v>871</c:v>
                </c:pt>
                <c:pt idx="14">
                  <c:v>206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Foglio1!$B$1:$T$1</c:f>
              <c:strCache>
                <c:ptCount val="19"/>
                <c:pt idx="0">
                  <c:v> Abruzzo </c:v>
                </c:pt>
                <c:pt idx="1">
                  <c:v>Basilicata</c:v>
                </c:pt>
                <c:pt idx="2">
                  <c:v>Campania</c:v>
                </c:pt>
                <c:pt idx="3">
                  <c:v>Emilia Romagna</c:v>
                </c:pt>
                <c:pt idx="4">
                  <c:v>Friuli Venezia Giulia</c:v>
                </c:pt>
                <c:pt idx="5">
                  <c:v>Lazio</c:v>
                </c:pt>
                <c:pt idx="6">
                  <c:v>Liguria</c:v>
                </c:pt>
                <c:pt idx="7">
                  <c:v>Lombardia</c:v>
                </c:pt>
                <c:pt idx="8">
                  <c:v>Marche</c:v>
                </c:pt>
                <c:pt idx="9">
                  <c:v>Molise</c:v>
                </c:pt>
                <c:pt idx="10">
                  <c:v>Piemonte</c:v>
                </c:pt>
                <c:pt idx="11">
                  <c:v>Puglia</c:v>
                </c:pt>
                <c:pt idx="12">
                  <c:v>Sardegna</c:v>
                </c:pt>
                <c:pt idx="13">
                  <c:v>Sicilia</c:v>
                </c:pt>
                <c:pt idx="14">
                  <c:v>Toscana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Valle</c:v>
                </c:pt>
                <c:pt idx="18">
                  <c:v>Veneto</c:v>
                </c:pt>
              </c:strCache>
            </c:strRef>
          </c:cat>
          <c:val>
            <c:numRef>
              <c:f>Foglio1!$B$3:$T$3</c:f>
              <c:numCache>
                <c:formatCode>General</c:formatCode>
                <c:ptCount val="19"/>
                <c:pt idx="0">
                  <c:v>95</c:v>
                </c:pt>
                <c:pt idx="1">
                  <c:v>138</c:v>
                </c:pt>
                <c:pt idx="2">
                  <c:v>1260</c:v>
                </c:pt>
                <c:pt idx="3">
                  <c:v>667</c:v>
                </c:pt>
                <c:pt idx="4">
                  <c:v>192</c:v>
                </c:pt>
                <c:pt idx="5">
                  <c:v>524</c:v>
                </c:pt>
                <c:pt idx="6">
                  <c:v>255</c:v>
                </c:pt>
                <c:pt idx="7">
                  <c:v>886</c:v>
                </c:pt>
                <c:pt idx="8">
                  <c:v>77</c:v>
                </c:pt>
                <c:pt idx="9">
                  <c:v>9</c:v>
                </c:pt>
                <c:pt idx="10">
                  <c:v>87</c:v>
                </c:pt>
                <c:pt idx="11">
                  <c:v>755</c:v>
                </c:pt>
                <c:pt idx="12">
                  <c:v>179</c:v>
                </c:pt>
                <c:pt idx="13">
                  <c:v>665</c:v>
                </c:pt>
                <c:pt idx="14">
                  <c:v>844</c:v>
                </c:pt>
                <c:pt idx="15">
                  <c:v>120</c:v>
                </c:pt>
                <c:pt idx="16">
                  <c:v>143</c:v>
                </c:pt>
                <c:pt idx="17">
                  <c:v>24</c:v>
                </c:pt>
                <c:pt idx="18">
                  <c:v>1031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37062447810458338"/>
                  <c:y val="-3.5556890859556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22091961780232314"/>
                  <c:y val="3.28529002581778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0.22819597105697922"/>
                  <c:y val="-3.15886336012416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#,##0</c:formatCode>
                <c:ptCount val="10"/>
                <c:pt idx="0">
                  <c:v>1115</c:v>
                </c:pt>
                <c:pt idx="1">
                  <c:v>3820</c:v>
                </c:pt>
                <c:pt idx="2" formatCode="General">
                  <c:v>45</c:v>
                </c:pt>
                <c:pt idx="3" formatCode="General">
                  <c:v>7</c:v>
                </c:pt>
                <c:pt idx="4">
                  <c:v>14727</c:v>
                </c:pt>
                <c:pt idx="5" formatCode="General">
                  <c:v>51</c:v>
                </c:pt>
                <c:pt idx="6">
                  <c:v>3236</c:v>
                </c:pt>
                <c:pt idx="7" formatCode="General">
                  <c:v>131</c:v>
                </c:pt>
                <c:pt idx="8">
                  <c:v>1037</c:v>
                </c:pt>
                <c:pt idx="9">
                  <c:v>2456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Anno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6-47E9-A0D2-F3131B109D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76-47E9-A0D2-F3131B109D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76-47E9-A0D2-F3131B109D1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76-47E9-A0D2-F3131B109D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76-47E9-A0D2-F3131B109D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76-47E9-A0D2-F3131B109D1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76-47E9-A0D2-F3131B109D1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76-47E9-A0D2-F3131B109D11}"/>
              </c:ext>
            </c:extLst>
          </c:dPt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0">
                  <c:v>1475</c:v>
                </c:pt>
                <c:pt idx="1">
                  <c:v>51</c:v>
                </c:pt>
                <c:pt idx="2">
                  <c:v>0</c:v>
                </c:pt>
                <c:pt idx="3">
                  <c:v>342</c:v>
                </c:pt>
                <c:pt idx="4">
                  <c:v>166</c:v>
                </c:pt>
                <c:pt idx="5">
                  <c:v>56</c:v>
                </c:pt>
                <c:pt idx="6">
                  <c:v>0</c:v>
                </c:pt>
                <c:pt idx="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Anno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0">
                  <c:v>1592</c:v>
                </c:pt>
                <c:pt idx="1">
                  <c:v>25</c:v>
                </c:pt>
                <c:pt idx="2">
                  <c:v>0</c:v>
                </c:pt>
                <c:pt idx="3">
                  <c:v>409</c:v>
                </c:pt>
                <c:pt idx="4">
                  <c:v>79</c:v>
                </c:pt>
                <c:pt idx="5">
                  <c:v>68</c:v>
                </c:pt>
                <c:pt idx="6">
                  <c:v>0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AAC-4ECB-BB43-CAF471742EC8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Anno 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0">
                  <c:v>1758</c:v>
                </c:pt>
                <c:pt idx="1">
                  <c:v>17</c:v>
                </c:pt>
                <c:pt idx="2">
                  <c:v>0</c:v>
                </c:pt>
                <c:pt idx="3">
                  <c:v>577</c:v>
                </c:pt>
                <c:pt idx="4">
                  <c:v>140</c:v>
                </c:pt>
                <c:pt idx="5">
                  <c:v>65</c:v>
                </c:pt>
                <c:pt idx="6">
                  <c:v>0</c:v>
                </c:pt>
                <c:pt idx="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0D9-468B-BE10-E840343C8F6D}"/>
            </c:ext>
          </c:extLst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Anno 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Foglio1!$B$5:$I$5</c:f>
              <c:numCache>
                <c:formatCode>_-* #,##0_-;\-* #,##0_-;_-* "-"??_-;_-@_-</c:formatCode>
                <c:ptCount val="8"/>
                <c:pt idx="0">
                  <c:v>1489</c:v>
                </c:pt>
                <c:pt idx="1">
                  <c:v>28</c:v>
                </c:pt>
                <c:pt idx="2">
                  <c:v>0</c:v>
                </c:pt>
                <c:pt idx="3">
                  <c:v>545</c:v>
                </c:pt>
                <c:pt idx="4">
                  <c:v>116</c:v>
                </c:pt>
                <c:pt idx="5">
                  <c:v>184</c:v>
                </c:pt>
                <c:pt idx="6">
                  <c:v>0</c:v>
                </c:pt>
                <c:pt idx="7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711-4FA7-89DD-00749B38C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2182</c:v>
                </c:pt>
                <c:pt idx="1">
                  <c:v>2406</c:v>
                </c:pt>
                <c:pt idx="2">
                  <c:v>2293</c:v>
                </c:pt>
                <c:pt idx="3">
                  <c:v>1988</c:v>
                </c:pt>
                <c:pt idx="4">
                  <c:v>1351</c:v>
                </c:pt>
                <c:pt idx="5">
                  <c:v>1065</c:v>
                </c:pt>
                <c:pt idx="6">
                  <c:v>1325</c:v>
                </c:pt>
                <c:pt idx="7">
                  <c:v>1191</c:v>
                </c:pt>
                <c:pt idx="8">
                  <c:v>1237</c:v>
                </c:pt>
                <c:pt idx="9">
                  <c:v>1141</c:v>
                </c:pt>
                <c:pt idx="10" formatCode="#,##0">
                  <c:v>1115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1628</c:v>
                </c:pt>
                <c:pt idx="1">
                  <c:v>1912</c:v>
                </c:pt>
                <c:pt idx="2">
                  <c:v>2104</c:v>
                </c:pt>
                <c:pt idx="3">
                  <c:v>2361</c:v>
                </c:pt>
                <c:pt idx="4">
                  <c:v>2581</c:v>
                </c:pt>
                <c:pt idx="5">
                  <c:v>2205</c:v>
                </c:pt>
                <c:pt idx="6">
                  <c:v>1814</c:v>
                </c:pt>
                <c:pt idx="7">
                  <c:v>2748</c:v>
                </c:pt>
                <c:pt idx="8">
                  <c:v>2768</c:v>
                </c:pt>
                <c:pt idx="9">
                  <c:v>3763</c:v>
                </c:pt>
                <c:pt idx="10" formatCode="#,##0">
                  <c:v>3820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124</c:v>
                </c:pt>
                <c:pt idx="1">
                  <c:v>143</c:v>
                </c:pt>
                <c:pt idx="2">
                  <c:v>101</c:v>
                </c:pt>
                <c:pt idx="3">
                  <c:v>41</c:v>
                </c:pt>
                <c:pt idx="4">
                  <c:v>45</c:v>
                </c:pt>
                <c:pt idx="5">
                  <c:v>43</c:v>
                </c:pt>
                <c:pt idx="6">
                  <c:v>42</c:v>
                </c:pt>
                <c:pt idx="7">
                  <c:v>53</c:v>
                </c:pt>
                <c:pt idx="8">
                  <c:v>43</c:v>
                </c:pt>
                <c:pt idx="9">
                  <c:v>46</c:v>
                </c:pt>
                <c:pt idx="1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3799</c:v>
                </c:pt>
                <c:pt idx="1">
                  <c:v>5594</c:v>
                </c:pt>
                <c:pt idx="2">
                  <c:v>7976</c:v>
                </c:pt>
                <c:pt idx="3">
                  <c:v>9046</c:v>
                </c:pt>
                <c:pt idx="4">
                  <c:v>9850</c:v>
                </c:pt>
                <c:pt idx="5">
                  <c:v>10291</c:v>
                </c:pt>
                <c:pt idx="6">
                  <c:v>8178</c:v>
                </c:pt>
                <c:pt idx="7">
                  <c:v>12359</c:v>
                </c:pt>
                <c:pt idx="8">
                  <c:v>13381</c:v>
                </c:pt>
                <c:pt idx="9">
                  <c:v>14149</c:v>
                </c:pt>
                <c:pt idx="10" formatCode="#,##0">
                  <c:v>14727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268</c:v>
                </c:pt>
                <c:pt idx="1">
                  <c:v>180</c:v>
                </c:pt>
                <c:pt idx="2">
                  <c:v>82</c:v>
                </c:pt>
                <c:pt idx="3">
                  <c:v>34</c:v>
                </c:pt>
                <c:pt idx="4">
                  <c:v>93</c:v>
                </c:pt>
                <c:pt idx="5">
                  <c:v>61</c:v>
                </c:pt>
                <c:pt idx="6">
                  <c:v>27</c:v>
                </c:pt>
                <c:pt idx="7">
                  <c:v>46</c:v>
                </c:pt>
                <c:pt idx="8">
                  <c:v>24</c:v>
                </c:pt>
                <c:pt idx="9">
                  <c:v>43</c:v>
                </c:pt>
                <c:pt idx="1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477</c:v>
                </c:pt>
                <c:pt idx="1">
                  <c:v>870</c:v>
                </c:pt>
                <c:pt idx="2">
                  <c:v>1239</c:v>
                </c:pt>
                <c:pt idx="3">
                  <c:v>1715</c:v>
                </c:pt>
                <c:pt idx="4">
                  <c:v>2266</c:v>
                </c:pt>
                <c:pt idx="5">
                  <c:v>1790</c:v>
                </c:pt>
                <c:pt idx="6">
                  <c:v>1827</c:v>
                </c:pt>
                <c:pt idx="7">
                  <c:v>3325</c:v>
                </c:pt>
                <c:pt idx="8">
                  <c:v>2956</c:v>
                </c:pt>
                <c:pt idx="9">
                  <c:v>3541</c:v>
                </c:pt>
                <c:pt idx="10" formatCode="#,##0">
                  <c:v>3236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2014</c:v>
                </c:pt>
                <c:pt idx="1">
                  <c:v>Casistica 2015</c:v>
                </c:pt>
                <c:pt idx="2">
                  <c:v>Casistica 2016</c:v>
                </c:pt>
                <c:pt idx="3">
                  <c:v>Casistica 2017</c:v>
                </c:pt>
                <c:pt idx="4">
                  <c:v>Casistica 2018</c:v>
                </c:pt>
                <c:pt idx="5">
                  <c:v>Casistica 2019</c:v>
                </c:pt>
                <c:pt idx="6">
                  <c:v>Casistica 2020</c:v>
                </c:pt>
                <c:pt idx="7">
                  <c:v>Casistica 2021</c:v>
                </c:pt>
                <c:pt idx="8">
                  <c:v>Casistica 2022</c:v>
                </c:pt>
                <c:pt idx="9">
                  <c:v>Casistica 2023</c:v>
                </c:pt>
                <c:pt idx="10">
                  <c:v>Casistica 2024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40</c:v>
                </c:pt>
                <c:pt idx="1">
                  <c:v>378</c:v>
                </c:pt>
                <c:pt idx="2">
                  <c:v>586</c:v>
                </c:pt>
                <c:pt idx="3">
                  <c:v>2335</c:v>
                </c:pt>
                <c:pt idx="4">
                  <c:v>2040</c:v>
                </c:pt>
                <c:pt idx="5">
                  <c:v>1425</c:v>
                </c:pt>
                <c:pt idx="6">
                  <c:v>1801</c:v>
                </c:pt>
                <c:pt idx="7">
                  <c:v>2747</c:v>
                </c:pt>
                <c:pt idx="8">
                  <c:v>3092</c:v>
                </c:pt>
                <c:pt idx="9">
                  <c:v>1335</c:v>
                </c:pt>
                <c:pt idx="10">
                  <c:v>1168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Sleeve gastrectomy percentuale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  <c:pt idx="16">
                  <c:v>Casistica 2024</c:v>
                </c:pt>
              </c:strCache>
            </c:strRef>
          </c:cat>
          <c:val>
            <c:numRef>
              <c:f>Foglio1!$B$2:$B$18</c:f>
              <c:numCache>
                <c:formatCode>0%</c:formatCode>
                <c:ptCount val="17"/>
                <c:pt idx="0">
                  <c:v>8.8717777033813186E-2</c:v>
                </c:pt>
                <c:pt idx="1">
                  <c:v>0.17907339927121291</c:v>
                </c:pt>
                <c:pt idx="2">
                  <c:v>0.25107626076260764</c:v>
                </c:pt>
                <c:pt idx="3">
                  <c:v>0.30329914056002216</c:v>
                </c:pt>
                <c:pt idx="4">
                  <c:v>0.31170699803793328</c:v>
                </c:pt>
                <c:pt idx="5">
                  <c:v>0.35640266469282011</c:v>
                </c:pt>
                <c:pt idx="6">
                  <c:v>0.43234323432343236</c:v>
                </c:pt>
                <c:pt idx="7">
                  <c:v>0.48715492467125315</c:v>
                </c:pt>
                <c:pt idx="8">
                  <c:v>0.51903429426693559</c:v>
                </c:pt>
                <c:pt idx="9">
                  <c:v>0.51632420091324205</c:v>
                </c:pt>
                <c:pt idx="10">
                  <c:v>0.5404367387248985</c:v>
                </c:pt>
                <c:pt idx="11">
                  <c:v>0.60965639810426542</c:v>
                </c:pt>
                <c:pt idx="12">
                  <c:v>0.54469162115358993</c:v>
                </c:pt>
                <c:pt idx="13">
                  <c:v>0.55004673105167123</c:v>
                </c:pt>
                <c:pt idx="14">
                  <c:v>0.56999999999999995</c:v>
                </c:pt>
                <c:pt idx="15">
                  <c:v>0.53157993612624455</c:v>
                </c:pt>
                <c:pt idx="16">
                  <c:v>0.55312676056338028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  <c:pt idx="16">
                  <c:v>Casistica 2024</c:v>
                </c:pt>
              </c:strCache>
            </c:strRef>
          </c:cat>
          <c:val>
            <c:numRef>
              <c:f>Foglio1!$B$2:$B$18</c:f>
              <c:numCache>
                <c:formatCode>0%</c:formatCode>
                <c:ptCount val="17"/>
                <c:pt idx="0">
                  <c:v>0.53314362236357549</c:v>
                </c:pt>
                <c:pt idx="1">
                  <c:v>0.43935450286309213</c:v>
                </c:pt>
                <c:pt idx="2">
                  <c:v>0.41005535055350556</c:v>
                </c:pt>
                <c:pt idx="3">
                  <c:v>0.36359855835874688</c:v>
                </c:pt>
                <c:pt idx="4">
                  <c:v>0.33433616742969263</c:v>
                </c:pt>
                <c:pt idx="5">
                  <c:v>0.28164322723908214</c:v>
                </c:pt>
                <c:pt idx="6">
                  <c:v>0.24832138386252417</c:v>
                </c:pt>
                <c:pt idx="7">
                  <c:v>0.20952712705738918</c:v>
                </c:pt>
                <c:pt idx="8">
                  <c:v>0.14921585215071256</c:v>
                </c:pt>
                <c:pt idx="9">
                  <c:v>0.11347031963470319</c:v>
                </c:pt>
                <c:pt idx="10">
                  <c:v>7.4124876549983537E-2</c:v>
                </c:pt>
                <c:pt idx="11">
                  <c:v>6.3092417061611381E-2</c:v>
                </c:pt>
                <c:pt idx="12">
                  <c:v>8.8250965765285738E-2</c:v>
                </c:pt>
                <c:pt idx="13">
                  <c:v>5.3006364324179982E-2</c:v>
                </c:pt>
                <c:pt idx="14">
                  <c:v>5.2636058040083401E-2</c:v>
                </c:pt>
                <c:pt idx="15">
                  <c:v>4.2870561713319558E-2</c:v>
                </c:pt>
                <c:pt idx="16">
                  <c:v>4.1877934272300472E-2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  <c:pt idx="16">
                  <c:v>Casistica 2024</c:v>
                </c:pt>
              </c:strCache>
            </c:strRef>
          </c:cat>
          <c:val>
            <c:numRef>
              <c:f>Foglio1!$B$2:$B$18</c:f>
              <c:numCache>
                <c:formatCode>0%</c:formatCode>
                <c:ptCount val="17"/>
                <c:pt idx="0">
                  <c:v>0.23552058921995314</c:v>
                </c:pt>
                <c:pt idx="1">
                  <c:v>0.25438139857712999</c:v>
                </c:pt>
                <c:pt idx="2">
                  <c:v>0.25322878228782286</c:v>
                </c:pt>
                <c:pt idx="3">
                  <c:v>0.24896035486553922</c:v>
                </c:pt>
                <c:pt idx="4">
                  <c:v>0.20837148463047744</c:v>
                </c:pt>
                <c:pt idx="5">
                  <c:v>0.2226745620528004</c:v>
                </c:pt>
                <c:pt idx="6">
                  <c:v>0.18527369978377148</c:v>
                </c:pt>
                <c:pt idx="7">
                  <c:v>0.16650701036314552</c:v>
                </c:pt>
                <c:pt idx="8">
                  <c:v>0.13691676970130801</c:v>
                </c:pt>
                <c:pt idx="9">
                  <c:v>0.13476027397260273</c:v>
                </c:pt>
                <c:pt idx="10">
                  <c:v>0.14161088554811807</c:v>
                </c:pt>
                <c:pt idx="11">
                  <c:v>0.13062796208530805</c:v>
                </c:pt>
                <c:pt idx="12">
                  <c:v>0.12082056747036099</c:v>
                </c:pt>
                <c:pt idx="13">
                  <c:v>0.1223018380880324</c:v>
                </c:pt>
                <c:pt idx="14">
                  <c:v>0.11</c:v>
                </c:pt>
                <c:pt idx="15">
                  <c:v>0.1413864362201766</c:v>
                </c:pt>
                <c:pt idx="16">
                  <c:v>0.14347417840375587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2024</c:v>
                </c:pt>
              </c:strCache>
            </c:strRef>
          </c:cat>
          <c:val>
            <c:numRef>
              <c:f>Foglio1!$B$2:$B$17</c:f>
              <c:numCache>
                <c:formatCode>0%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4.5519947678221061E-2</c:v>
                </c:pt>
                <c:pt idx="5">
                  <c:v>6.6370589686651868E-2</c:v>
                </c:pt>
                <c:pt idx="6">
                  <c:v>5.428473881870946E-2</c:v>
                </c:pt>
                <c:pt idx="7">
                  <c:v>7.5764173125489859E-2</c:v>
                </c:pt>
                <c:pt idx="8">
                  <c:v>8.0627318279429941E-2</c:v>
                </c:pt>
                <c:pt idx="9">
                  <c:v>9.7888127853881277E-2</c:v>
                </c:pt>
                <c:pt idx="10">
                  <c:v>0.12432788324371777</c:v>
                </c:pt>
                <c:pt idx="11">
                  <c:v>0.10604265402843602</c:v>
                </c:pt>
                <c:pt idx="12">
                  <c:v>0.12168642600239776</c:v>
                </c:pt>
                <c:pt idx="13">
                  <c:v>0.14798166362543949</c:v>
                </c:pt>
                <c:pt idx="14">
                  <c:v>0.12578188162205864</c:v>
                </c:pt>
                <c:pt idx="15">
                  <c:v>0.12153990610328638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12830505972587397"/>
                  <c:y val="4.58734167939490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0844227184634"/>
                      <c:h val="0.280451942211118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-0.22490274544033803"/>
                  <c:y val="-9.45173147174572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0336546967"/>
                      <c:h val="0.186135797917530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0.22819597105697922"/>
                  <c:y val="-3.15886336012416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Foglio1!$A$1:$B$1</c:f>
              <c:strCache>
                <c:ptCount val="2"/>
                <c:pt idx="0">
                  <c:v> Pazienti Trattati Pre intervento </c:v>
                </c:pt>
                <c:pt idx="1">
                  <c:v> Totale </c:v>
                </c:pt>
              </c:strCache>
            </c:strRef>
          </c:cat>
          <c:val>
            <c:numRef>
              <c:f>Foglio1!$A$2:$B$2</c:f>
              <c:numCache>
                <c:formatCode>General</c:formatCode>
                <c:ptCount val="2"/>
                <c:pt idx="0">
                  <c:v>4238</c:v>
                </c:pt>
                <c:pt idx="1">
                  <c:v>26625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16132049365007E-2"/>
          <c:y val="0"/>
          <c:w val="0.89358217180051203"/>
          <c:h val="0.8276069248478563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  <c:pt idx="15">
                  <c:v>Anno 2023</c:v>
                </c:pt>
                <c:pt idx="16">
                  <c:v>Anno 2024</c:v>
                </c:pt>
              </c:strCache>
            </c:strRef>
          </c:cat>
          <c:val>
            <c:numRef>
              <c:f>Foglio1!$B$2:$B$18</c:f>
              <c:numCache>
                <c:formatCode>0%</c:formatCode>
                <c:ptCount val="17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0.98</c:v>
                </c:pt>
                <c:pt idx="9">
                  <c:v>0.77</c:v>
                </c:pt>
                <c:pt idx="10">
                  <c:v>0.71</c:v>
                </c:pt>
                <c:pt idx="11">
                  <c:v>0.74</c:v>
                </c:pt>
                <c:pt idx="12">
                  <c:v>0.93</c:v>
                </c:pt>
                <c:pt idx="13">
                  <c:v>0.93</c:v>
                </c:pt>
                <c:pt idx="14">
                  <c:v>1</c:v>
                </c:pt>
                <c:pt idx="15">
                  <c:v>0.98</c:v>
                </c:pt>
                <c:pt idx="16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Basso Volume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  <c:pt idx="8">
                  <c:v>Anno 2024</c:v>
                </c:pt>
              </c:strCache>
            </c:strRef>
          </c:cat>
          <c:val>
            <c:numRef>
              <c:f>Foglio1!$B$2:$B$10</c:f>
              <c:numCache>
                <c:formatCode>0%</c:formatCode>
                <c:ptCount val="9"/>
                <c:pt idx="0">
                  <c:v>0.29245283018867924</c:v>
                </c:pt>
                <c:pt idx="1">
                  <c:v>0.30909090909090908</c:v>
                </c:pt>
                <c:pt idx="2">
                  <c:v>0.26168224299065418</c:v>
                </c:pt>
                <c:pt idx="3">
                  <c:v>0.31858407079646017</c:v>
                </c:pt>
                <c:pt idx="4">
                  <c:v>0.41935483870967744</c:v>
                </c:pt>
                <c:pt idx="5">
                  <c:v>0.37</c:v>
                </c:pt>
                <c:pt idx="6">
                  <c:v>0.35338345864661652</c:v>
                </c:pt>
                <c:pt idx="7">
                  <c:v>0.22</c:v>
                </c:pt>
                <c:pt idx="8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B5A-B701-10036379D70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Medio Volume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  <c:pt idx="8">
                  <c:v>Anno 2024</c:v>
                </c:pt>
              </c:strCache>
            </c:strRef>
          </c:cat>
          <c:val>
            <c:numRef>
              <c:f>Foglio1!$C$2:$C$10</c:f>
              <c:numCache>
                <c:formatCode>0%</c:formatCode>
                <c:ptCount val="9"/>
                <c:pt idx="0">
                  <c:v>0.22641509433962265</c:v>
                </c:pt>
                <c:pt idx="1">
                  <c:v>0.2</c:v>
                </c:pt>
                <c:pt idx="2">
                  <c:v>0.25233644859813081</c:v>
                </c:pt>
                <c:pt idx="3">
                  <c:v>0.19469026548672566</c:v>
                </c:pt>
                <c:pt idx="4">
                  <c:v>0.19354838709677419</c:v>
                </c:pt>
                <c:pt idx="5">
                  <c:v>0.15</c:v>
                </c:pt>
                <c:pt idx="6">
                  <c:v>0.17293233082706766</c:v>
                </c:pt>
                <c:pt idx="7">
                  <c:v>0.2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B5A-B701-10036379D70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Alto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  <c:pt idx="8">
                  <c:v>Anno 2024</c:v>
                </c:pt>
              </c:strCache>
            </c:strRef>
          </c:cat>
          <c:val>
            <c:numRef>
              <c:f>Foglio1!$D$2:$D$10</c:f>
              <c:numCache>
                <c:formatCode>0%</c:formatCode>
                <c:ptCount val="9"/>
                <c:pt idx="0">
                  <c:v>0.48113207547169812</c:v>
                </c:pt>
                <c:pt idx="1">
                  <c:v>0.49090909090909091</c:v>
                </c:pt>
                <c:pt idx="2">
                  <c:v>0.48598130841121495</c:v>
                </c:pt>
                <c:pt idx="3">
                  <c:v>0.48672566371681414</c:v>
                </c:pt>
                <c:pt idx="4">
                  <c:v>0.38709677419354838</c:v>
                </c:pt>
                <c:pt idx="5">
                  <c:v>0.48</c:v>
                </c:pt>
                <c:pt idx="6">
                  <c:v>0.48</c:v>
                </c:pt>
                <c:pt idx="7">
                  <c:v>0.57999999999999996</c:v>
                </c:pt>
                <c:pt idx="8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B5A-B701-10036379D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117375"/>
        <c:axId val="778118207"/>
      </c:barChart>
      <c:catAx>
        <c:axId val="778117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8207"/>
        <c:crosses val="autoZero"/>
        <c:auto val="1"/>
        <c:lblAlgn val="ctr"/>
        <c:lblOffset val="100"/>
        <c:noMultiLvlLbl val="0"/>
      </c:catAx>
      <c:valAx>
        <c:axId val="77811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737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EB-4894-9306-A900130DC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FEB-4894-9306-A900130DC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EB-4894-9306-A900130DC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EB-4894-9306-A900130DC81B}"/>
              </c:ext>
            </c:extLst>
          </c:dPt>
          <c:dLbls>
            <c:dLbl>
              <c:idx val="0"/>
              <c:layout>
                <c:manualLayout>
                  <c:x val="7.098765432098765E-2"/>
                  <c:y val="-3.18444555543211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EB-4894-9306-A900130DC81B}"/>
                </c:ext>
              </c:extLst>
            </c:dLbl>
            <c:dLbl>
              <c:idx val="1"/>
              <c:layout>
                <c:manualLayout>
                  <c:x val="5.5555555555555552E-2"/>
                  <c:y val="4.89914700835705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EB-4894-9306-A900130DC81B}"/>
                </c:ext>
              </c:extLst>
            </c:dLbl>
            <c:dLbl>
              <c:idx val="2"/>
              <c:layout>
                <c:manualLayout>
                  <c:x val="-0.26543209876543211"/>
                  <c:y val="-4.89914700835709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EB-4894-9306-A900130DC81B}"/>
                </c:ext>
              </c:extLst>
            </c:dLbl>
            <c:dLbl>
              <c:idx val="3"/>
              <c:layout>
                <c:manualLayout>
                  <c:x val="-5.4012345679012377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EB-4894-9306-A900130DC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3892</c:v>
                </c:pt>
                <c:pt idx="1">
                  <c:v>1944</c:v>
                </c:pt>
                <c:pt idx="2">
                  <c:v>15543</c:v>
                </c:pt>
                <c:pt idx="3">
                  <c:v>5323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B-4894-9306-A900130DC8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78979061137388"/>
          <c:y val="2.2824261356581294E-2"/>
          <c:w val="0.82216812266049044"/>
          <c:h val="0.835136128665442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Foglio1!$A$2:$A$20</c:f>
              <c:strCache>
                <c:ptCount val="19"/>
                <c:pt idx="0">
                  <c:v>Abruzzo </c:v>
                </c:pt>
                <c:pt idx="1">
                  <c:v>Basilicata </c:v>
                </c:pt>
                <c:pt idx="2">
                  <c:v>Campania </c:v>
                </c:pt>
                <c:pt idx="3">
                  <c:v>Emilia Romagna </c:v>
                </c:pt>
                <c:pt idx="4">
                  <c:v>Friuli Venezia Giulia </c:v>
                </c:pt>
                <c:pt idx="5">
                  <c:v>Lazio </c:v>
                </c:pt>
                <c:pt idx="6">
                  <c:v>Liguria </c:v>
                </c:pt>
                <c:pt idx="7">
                  <c:v>Lombardia </c:v>
                </c:pt>
                <c:pt idx="8">
                  <c:v>Marche </c:v>
                </c:pt>
                <c:pt idx="9">
                  <c:v>Molise </c:v>
                </c:pt>
                <c:pt idx="10">
                  <c:v>Piemonte </c:v>
                </c:pt>
                <c:pt idx="11">
                  <c:v>Puglia </c:v>
                </c:pt>
                <c:pt idx="12">
                  <c:v>Sardegna </c:v>
                </c:pt>
                <c:pt idx="13">
                  <c:v>Sicilia </c:v>
                </c:pt>
                <c:pt idx="14">
                  <c:v>Toscana </c:v>
                </c:pt>
                <c:pt idx="15">
                  <c:v>Trentino Alto Adige </c:v>
                </c:pt>
                <c:pt idx="16">
                  <c:v>Umbria </c:v>
                </c:pt>
                <c:pt idx="17">
                  <c:v>Valle d'Aosta </c:v>
                </c:pt>
                <c:pt idx="18">
                  <c:v>Veneto </c:v>
                </c:pt>
              </c:strCache>
            </c:strRef>
          </c:cat>
          <c:val>
            <c:numRef>
              <c:f>Foglio1!$B$2:$B$20</c:f>
              <c:numCache>
                <c:formatCode>General</c:formatCode>
                <c:ptCount val="19"/>
                <c:pt idx="0">
                  <c:v>441</c:v>
                </c:pt>
                <c:pt idx="1">
                  <c:v>138</c:v>
                </c:pt>
                <c:pt idx="2">
                  <c:v>3460</c:v>
                </c:pt>
                <c:pt idx="3">
                  <c:v>3491</c:v>
                </c:pt>
                <c:pt idx="4">
                  <c:v>192</c:v>
                </c:pt>
                <c:pt idx="5">
                  <c:v>2172</c:v>
                </c:pt>
                <c:pt idx="6">
                  <c:v>517</c:v>
                </c:pt>
                <c:pt idx="7">
                  <c:v>9279</c:v>
                </c:pt>
                <c:pt idx="8">
                  <c:v>77</c:v>
                </c:pt>
                <c:pt idx="9">
                  <c:v>9</c:v>
                </c:pt>
                <c:pt idx="10">
                  <c:v>597</c:v>
                </c:pt>
                <c:pt idx="11">
                  <c:v>1725</c:v>
                </c:pt>
                <c:pt idx="12">
                  <c:v>408</c:v>
                </c:pt>
                <c:pt idx="13">
                  <c:v>1536</c:v>
                </c:pt>
                <c:pt idx="14">
                  <c:v>1050</c:v>
                </c:pt>
                <c:pt idx="15">
                  <c:v>120</c:v>
                </c:pt>
                <c:pt idx="16">
                  <c:v>143</c:v>
                </c:pt>
                <c:pt idx="17">
                  <c:v>24</c:v>
                </c:pt>
                <c:pt idx="18">
                  <c:v>1323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Foglio1!$A$2:$A$18</c:f>
              <c:strCache>
                <c:ptCount val="17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  <c:pt idx="11">
                  <c:v>Casi 2019</c:v>
                </c:pt>
                <c:pt idx="12">
                  <c:v>Casi 2020</c:v>
                </c:pt>
                <c:pt idx="13">
                  <c:v>Casi 2021</c:v>
                </c:pt>
                <c:pt idx="14">
                  <c:v>Casi 2022</c:v>
                </c:pt>
                <c:pt idx="15">
                  <c:v>Casi 2023</c:v>
                </c:pt>
                <c:pt idx="16">
                  <c:v>Casi 2024</c:v>
                </c:pt>
              </c:strCache>
            </c:strRef>
          </c:cat>
          <c:val>
            <c:numRef>
              <c:f>Foglio1!$B$2:$B$18</c:f>
              <c:numCache>
                <c:formatCode>_-* #,##0_-;\-* #,##0_-;_-* "-"??_-;_-@_-</c:formatCode>
                <c:ptCount val="17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  <c:pt idx="11">
                  <c:v>16880</c:v>
                </c:pt>
                <c:pt idx="12">
                  <c:v>15014</c:v>
                </c:pt>
                <c:pt idx="13">
                  <c:v>22469</c:v>
                </c:pt>
                <c:pt idx="14">
                  <c:v>23501</c:v>
                </c:pt>
                <c:pt idx="15">
                  <c:v>26624</c:v>
                </c:pt>
                <c:pt idx="16">
                  <c:v>26702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0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1115</c:v>
                </c:pt>
                <c:pt idx="1">
                  <c:v>3823</c:v>
                </c:pt>
                <c:pt idx="2">
                  <c:v>45</c:v>
                </c:pt>
                <c:pt idx="3">
                  <c:v>7</c:v>
                </c:pt>
                <c:pt idx="4">
                  <c:v>14746</c:v>
                </c:pt>
                <c:pt idx="5">
                  <c:v>51</c:v>
                </c:pt>
                <c:pt idx="6">
                  <c:v>3286</c:v>
                </c:pt>
                <c:pt idx="7">
                  <c:v>131</c:v>
                </c:pt>
                <c:pt idx="8">
                  <c:v>1041</c:v>
                </c:pt>
                <c:pt idx="9">
                  <c:v>2457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Privato Accreditato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Foglio1!$B$1:$K$1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Foglio1!$B$2:$K$2</c:f>
              <c:numCache>
                <c:formatCode>General</c:formatCode>
                <c:ptCount val="10"/>
                <c:pt idx="0">
                  <c:v>1012</c:v>
                </c:pt>
                <c:pt idx="1">
                  <c:v>2537</c:v>
                </c:pt>
                <c:pt idx="2">
                  <c:v>34</c:v>
                </c:pt>
                <c:pt idx="3">
                  <c:v>7</c:v>
                </c:pt>
                <c:pt idx="4">
                  <c:v>10523</c:v>
                </c:pt>
                <c:pt idx="5">
                  <c:v>47</c:v>
                </c:pt>
                <c:pt idx="6">
                  <c:v>2061</c:v>
                </c:pt>
                <c:pt idx="7">
                  <c:v>129</c:v>
                </c:pt>
                <c:pt idx="8">
                  <c:v>765</c:v>
                </c:pt>
                <c:pt idx="9">
                  <c:v>1636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Foglio1!$B$1:$K$1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Foglio1!$B$3:$K$3</c:f>
              <c:numCache>
                <c:formatCode>General</c:formatCode>
                <c:ptCount val="10"/>
                <c:pt idx="0">
                  <c:v>103</c:v>
                </c:pt>
                <c:pt idx="1">
                  <c:v>1286</c:v>
                </c:pt>
                <c:pt idx="2">
                  <c:v>11</c:v>
                </c:pt>
                <c:pt idx="3">
                  <c:v>0</c:v>
                </c:pt>
                <c:pt idx="4">
                  <c:v>4223</c:v>
                </c:pt>
                <c:pt idx="5">
                  <c:v>4</c:v>
                </c:pt>
                <c:pt idx="6">
                  <c:v>1225</c:v>
                </c:pt>
                <c:pt idx="7">
                  <c:v>2</c:v>
                </c:pt>
                <c:pt idx="8">
                  <c:v>276</c:v>
                </c:pt>
                <c:pt idx="9">
                  <c:v>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Foglio1!$B$1:$E$1</c:f>
              <c:strCache>
                <c:ptCount val="4"/>
                <c:pt idx="0">
                  <c:v>Endoscopiche</c:v>
                </c:pt>
                <c:pt idx="1">
                  <c:v>Laparoscopiche</c:v>
                </c:pt>
                <c:pt idx="2">
                  <c:v>Robotiche</c:v>
                </c:pt>
                <c:pt idx="3">
                  <c:v>Open</c:v>
                </c:pt>
              </c:strCache>
            </c:strRef>
          </c:cat>
          <c:val>
            <c:numRef>
              <c:f>Foglio1!$B$2:$E$2</c:f>
              <c:numCache>
                <c:formatCode>General</c:formatCode>
                <c:ptCount val="4"/>
                <c:pt idx="0">
                  <c:v>1636</c:v>
                </c:pt>
                <c:pt idx="1">
                  <c:v>15732</c:v>
                </c:pt>
                <c:pt idx="2">
                  <c:v>1367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Foglio1!$B$1:$E$1</c:f>
              <c:strCache>
                <c:ptCount val="4"/>
                <c:pt idx="0">
                  <c:v>Endoscopiche</c:v>
                </c:pt>
                <c:pt idx="1">
                  <c:v>Laparoscopiche</c:v>
                </c:pt>
                <c:pt idx="2">
                  <c:v>Robotiche</c:v>
                </c:pt>
                <c:pt idx="3">
                  <c:v>Open</c:v>
                </c:pt>
              </c:strCache>
            </c:strRef>
          </c:cat>
          <c:val>
            <c:numRef>
              <c:f>Foglio1!$B$3:$E$3</c:f>
              <c:numCache>
                <c:formatCode>General</c:formatCode>
                <c:ptCount val="4"/>
                <c:pt idx="0">
                  <c:v>821</c:v>
                </c:pt>
                <c:pt idx="1">
                  <c:v>6567</c:v>
                </c:pt>
                <c:pt idx="2">
                  <c:v>552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2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39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/>
              <a:t>Dati Ufficiali SICOB</a:t>
            </a:r>
            <a:r>
              <a:rPr lang="it-IT" sz="1050" baseline="0" dirty="0"/>
              <a:t> - </a:t>
            </a:r>
            <a:r>
              <a:rPr lang="it-IT" sz="1050" dirty="0"/>
              <a:t>aggiornati al 21 gennaio 2024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22/01/2025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2024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Presidente G. NAVARRA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996952"/>
            <a:ext cx="8271810" cy="393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Dati Società Italiana di Chirurgia dell’Obesità e delle malattie metaboliche 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/>
              <a:t>Dati aggiornati al 21 gennaio 2025</a:t>
            </a:r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604264385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strutture per 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771405916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511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639398809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608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E41CD-7E0A-2831-58E6-A72D14E55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1DB80-7C90-7BE2-3C49-4F0FA3A6D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7D9202EC-8937-FA60-4E46-4C6723E934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1121348"/>
              </p:ext>
            </p:extLst>
          </p:nvPr>
        </p:nvGraphicFramePr>
        <p:xfrm>
          <a:off x="827584" y="1988840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847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720080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Confronto regione procedure eseguite nel 2024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78030242"/>
              </p:ext>
            </p:extLst>
          </p:nvPr>
        </p:nvGraphicFramePr>
        <p:xfrm>
          <a:off x="251520" y="1196752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92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854942187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endoscopiche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2.457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910263303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606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Tipologia delle procedure eseguite dal 2014 al 2024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819592262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SLEEVE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4210950931"/>
              </p:ext>
            </p:extLst>
          </p:nvPr>
        </p:nvGraphicFramePr>
        <p:xfrm>
          <a:off x="0" y="980728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376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BENDAGGI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392867176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0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lang="it-IT" sz="2400" dirty="0">
                <a:latin typeface="+mj-lt"/>
                <a:ea typeface="+mj-ea"/>
                <a:cs typeface="+mj-cs"/>
              </a:rPr>
              <a:t>Censiti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2024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278374938"/>
              </p:ext>
            </p:extLst>
          </p:nvPr>
        </p:nvGraphicFramePr>
        <p:xfrm>
          <a:off x="0" y="764704"/>
          <a:ext cx="91189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BYPASS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574887035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1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OAGB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41002509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1441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E80C7-B5E5-BE44-78DD-3E7F5376E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B5BED-EFA6-7DD8-91BD-91EF2471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Trattamento farmacologico rispetto alle procedure eseguite nel 2024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26.702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FB6D06FE-AED8-FB9C-C95A-10CCEBFBC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622848"/>
              </p:ext>
            </p:extLst>
          </p:nvPr>
        </p:nvGraphicFramePr>
        <p:xfrm>
          <a:off x="827584" y="1772816"/>
          <a:ext cx="7776864" cy="4366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092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139 Centri SICOB hanno risposto all’indagine conoscitiva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42580720"/>
              </p:ext>
            </p:extLst>
          </p:nvPr>
        </p:nvGraphicFramePr>
        <p:xfrm>
          <a:off x="-27358" y="1412776"/>
          <a:ext cx="91713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57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 del volume dei centri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8E3B8D9-E18F-4230-98D9-FAF3C05E8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1713717"/>
              </p:ext>
            </p:extLst>
          </p:nvPr>
        </p:nvGraphicFramePr>
        <p:xfrm>
          <a:off x="323528" y="1397000"/>
          <a:ext cx="8424936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139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nel 2024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NORD 67 centri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CENTRO 30 centri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 27 centri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ISOLE 15 centri</a:t>
            </a:r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Tipologia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139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nel 2024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242588" y="908720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NORD 67 centri</a:t>
            </a:r>
          </a:p>
          <a:p>
            <a:pPr algn="just"/>
            <a:r>
              <a:rPr lang="it-IT" dirty="0"/>
              <a:t>40 Pubblico</a:t>
            </a:r>
          </a:p>
          <a:p>
            <a:pPr algn="just"/>
            <a:r>
              <a:rPr lang="it-IT" dirty="0"/>
              <a:t>27 Privato Accreditato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8639" y="2872658"/>
            <a:ext cx="330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CENTRO 30 centri</a:t>
            </a:r>
          </a:p>
          <a:p>
            <a:pPr algn="just"/>
            <a:r>
              <a:rPr lang="it-IT" dirty="0"/>
              <a:t>22 Pubblico</a:t>
            </a:r>
          </a:p>
          <a:p>
            <a:pPr algn="just"/>
            <a:r>
              <a:rPr lang="it-IT" dirty="0"/>
              <a:t>8 Privato Accreditato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329217" y="28726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SUD 27 centri</a:t>
            </a:r>
          </a:p>
          <a:p>
            <a:pPr algn="just"/>
            <a:r>
              <a:rPr lang="it-IT" dirty="0"/>
              <a:t>15 Pubblico</a:t>
            </a:r>
          </a:p>
          <a:p>
            <a:pPr algn="just"/>
            <a:r>
              <a:rPr lang="it-IT" dirty="0"/>
              <a:t>12 Privato Accreditato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327317" y="5454097"/>
            <a:ext cx="2915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ISOLE 15 centri</a:t>
            </a:r>
          </a:p>
          <a:p>
            <a:pPr algn="just"/>
            <a:r>
              <a:rPr lang="it-IT" dirty="0"/>
              <a:t>8 Pubblico</a:t>
            </a:r>
          </a:p>
          <a:p>
            <a:pPr algn="just"/>
            <a:r>
              <a:rPr lang="it-IT" dirty="0"/>
              <a:t>7 Privato Accreditato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116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  26.702 Interventi effettuati in Italia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032269039"/>
              </p:ext>
            </p:extLst>
          </p:nvPr>
        </p:nvGraphicFramePr>
        <p:xfrm>
          <a:off x="518752" y="90872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89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26.702 Interventi - Suddivisione per regione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002988878"/>
              </p:ext>
            </p:extLst>
          </p:nvPr>
        </p:nvGraphicFramePr>
        <p:xfrm>
          <a:off x="107504" y="404664"/>
          <a:ext cx="891853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Trend delle procedure eseguite dal 2008 al 2024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35797140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3258</TotalTime>
  <Words>315</Words>
  <Application>Microsoft Office PowerPoint</Application>
  <PresentationFormat>Presentazione su schermo (4:3)</PresentationFormat>
  <Paragraphs>68</Paragraphs>
  <Slides>22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5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26.702 Interventi effettuati in Italia</vt:lpstr>
      <vt:lpstr>26.702 Interventi - Suddivisione per regione</vt:lpstr>
      <vt:lpstr>Trend delle procedure eseguite dal 2008 al 2024</vt:lpstr>
      <vt:lpstr>Tipologia delle procedure eseguite nel 2024 Totale 26.702  interventi</vt:lpstr>
      <vt:lpstr>Tipologia delle strutture per le procedure eseguite nel 2024 Totale 26.702  interventi</vt:lpstr>
      <vt:lpstr>Tipologia delle procedure eseguite nel 2024 Totale 26.702  interventi</vt:lpstr>
      <vt:lpstr>Tipologia delle procedure eseguite nel 2024 Totale 26.702  interventi</vt:lpstr>
      <vt:lpstr>Confronto regione procedure eseguite nel 2024</vt:lpstr>
      <vt:lpstr>Tipologia delle procedure eseguite nel 2024 Totale 26.702  interventi</vt:lpstr>
      <vt:lpstr>Tipologia delle procedure endoscopiche eseguite nel 2024 Totale 2.457  interventi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Trattamento farmacologico rispetto alle procedure eseguite nel 2024 Totale 26.702  interventi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267</cp:revision>
  <dcterms:created xsi:type="dcterms:W3CDTF">2010-04-22T08:06:16Z</dcterms:created>
  <dcterms:modified xsi:type="dcterms:W3CDTF">2025-01-22T17:06:26Z</dcterms:modified>
</cp:coreProperties>
</file>