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8"/>
  </p:notesMasterIdLst>
  <p:handoutMasterIdLst>
    <p:handoutMasterId r:id="rId19"/>
  </p:handoutMasterIdLst>
  <p:sldIdLst>
    <p:sldId id="275" r:id="rId2"/>
    <p:sldId id="276" r:id="rId3"/>
    <p:sldId id="295" r:id="rId4"/>
    <p:sldId id="278" r:id="rId5"/>
    <p:sldId id="277" r:id="rId6"/>
    <p:sldId id="289" r:id="rId7"/>
    <p:sldId id="288" r:id="rId8"/>
    <p:sldId id="279" r:id="rId9"/>
    <p:sldId id="281" r:id="rId10"/>
    <p:sldId id="284" r:id="rId11"/>
    <p:sldId id="290" r:id="rId12"/>
    <p:sldId id="282" r:id="rId13"/>
    <p:sldId id="291" r:id="rId14"/>
    <p:sldId id="292" r:id="rId15"/>
    <p:sldId id="294" r:id="rId16"/>
    <p:sldId id="293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0175" autoAdjust="0"/>
  </p:normalViewPr>
  <p:slideViewPr>
    <p:cSldViewPr>
      <p:cViewPr varScale="1">
        <p:scale>
          <a:sx n="103" d="100"/>
          <a:sy n="103" d="100"/>
        </p:scale>
        <p:origin x="23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Centri</c:v>
                </c:pt>
              </c:strCache>
            </c:strRef>
          </c:tx>
          <c:invertIfNegative val="0"/>
          <c:cat>
            <c:strRef>
              <c:f>Foglio1!$A$2:$A$16</c:f>
              <c:strCache>
                <c:ptCount val="15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  <c:pt idx="9">
                  <c:v>Anno 2017</c:v>
                </c:pt>
                <c:pt idx="10">
                  <c:v>Anno 2018</c:v>
                </c:pt>
                <c:pt idx="11">
                  <c:v>Anno 2019</c:v>
                </c:pt>
                <c:pt idx="12">
                  <c:v>Anno 2020</c:v>
                </c:pt>
                <c:pt idx="13">
                  <c:v>Anno 2021</c:v>
                </c:pt>
                <c:pt idx="14">
                  <c:v>Anno 2022</c:v>
                </c:pt>
              </c:strCache>
            </c:strRef>
          </c:cat>
          <c:val>
            <c:numRef>
              <c:f>Foglio1!$B$2:$B$16</c:f>
              <c:numCache>
                <c:formatCode>General</c:formatCode>
                <c:ptCount val="15"/>
                <c:pt idx="0">
                  <c:v>91</c:v>
                </c:pt>
                <c:pt idx="1">
                  <c:v>93</c:v>
                </c:pt>
                <c:pt idx="2">
                  <c:v>97</c:v>
                </c:pt>
                <c:pt idx="3">
                  <c:v>98</c:v>
                </c:pt>
                <c:pt idx="4">
                  <c:v>100</c:v>
                </c:pt>
                <c:pt idx="5">
                  <c:v>77</c:v>
                </c:pt>
                <c:pt idx="6">
                  <c:v>83</c:v>
                </c:pt>
                <c:pt idx="7">
                  <c:v>109</c:v>
                </c:pt>
                <c:pt idx="8">
                  <c:v>108</c:v>
                </c:pt>
                <c:pt idx="9">
                  <c:v>142</c:v>
                </c:pt>
                <c:pt idx="10">
                  <c:v>151</c:v>
                </c:pt>
                <c:pt idx="11">
                  <c:v>152</c:v>
                </c:pt>
                <c:pt idx="12">
                  <c:v>133</c:v>
                </c:pt>
                <c:pt idx="13">
                  <c:v>138</c:v>
                </c:pt>
                <c:pt idx="14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3-47C9-94C9-A68EF114C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4193440"/>
        <c:axId val="-1794190720"/>
      </c:barChart>
      <c:catAx>
        <c:axId val="-1794193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94190720"/>
        <c:crosses val="autoZero"/>
        <c:auto val="1"/>
        <c:lblAlgn val="ctr"/>
        <c:lblOffset val="100"/>
        <c:noMultiLvlLbl val="0"/>
      </c:catAx>
      <c:valAx>
        <c:axId val="-179419072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1794193440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Bendaggio gastrico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2012</c:v>
                </c:pt>
                <c:pt idx="1">
                  <c:v>Casistica 2013</c:v>
                </c:pt>
                <c:pt idx="2">
                  <c:v>Casistica 2014</c:v>
                </c:pt>
                <c:pt idx="3">
                  <c:v>Casistica 2015</c:v>
                </c:pt>
                <c:pt idx="4">
                  <c:v>Casistica 2016</c:v>
                </c:pt>
                <c:pt idx="5">
                  <c:v>Casistica 2017</c:v>
                </c:pt>
                <c:pt idx="6">
                  <c:v>Casistica 2018</c:v>
                </c:pt>
                <c:pt idx="7">
                  <c:v>Casistica 2019</c:v>
                </c:pt>
                <c:pt idx="8">
                  <c:v>Casistica 2020</c:v>
                </c:pt>
                <c:pt idx="9">
                  <c:v>Casistica 2021</c:v>
                </c:pt>
                <c:pt idx="10">
                  <c:v>Casistica 2022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2556</c:v>
                </c:pt>
                <c:pt idx="1">
                  <c:v>2283</c:v>
                </c:pt>
                <c:pt idx="2">
                  <c:v>2182</c:v>
                </c:pt>
                <c:pt idx="3">
                  <c:v>2406</c:v>
                </c:pt>
                <c:pt idx="4">
                  <c:v>2293</c:v>
                </c:pt>
                <c:pt idx="5">
                  <c:v>1988</c:v>
                </c:pt>
                <c:pt idx="6">
                  <c:v>1351</c:v>
                </c:pt>
                <c:pt idx="7">
                  <c:v>1065</c:v>
                </c:pt>
                <c:pt idx="8">
                  <c:v>1325</c:v>
                </c:pt>
                <c:pt idx="9">
                  <c:v>1191</c:v>
                </c:pt>
                <c:pt idx="10">
                  <c:v>1237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By pass gastrico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2012</c:v>
                </c:pt>
                <c:pt idx="1">
                  <c:v>Casistica 2013</c:v>
                </c:pt>
                <c:pt idx="2">
                  <c:v>Casistica 2014</c:v>
                </c:pt>
                <c:pt idx="3">
                  <c:v>Casistica 2015</c:v>
                </c:pt>
                <c:pt idx="4">
                  <c:v>Casistica 2016</c:v>
                </c:pt>
                <c:pt idx="5">
                  <c:v>Casistica 2017</c:v>
                </c:pt>
                <c:pt idx="6">
                  <c:v>Casistica 2018</c:v>
                </c:pt>
                <c:pt idx="7">
                  <c:v>Casistica 2019</c:v>
                </c:pt>
                <c:pt idx="8">
                  <c:v>Casistica 2020</c:v>
                </c:pt>
                <c:pt idx="9">
                  <c:v>Casistica 2021</c:v>
                </c:pt>
                <c:pt idx="10">
                  <c:v>Casistica 2022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1593</c:v>
                </c:pt>
                <c:pt idx="1">
                  <c:v>1805</c:v>
                </c:pt>
                <c:pt idx="2">
                  <c:v>1628</c:v>
                </c:pt>
                <c:pt idx="3">
                  <c:v>1912</c:v>
                </c:pt>
                <c:pt idx="4">
                  <c:v>2104</c:v>
                </c:pt>
                <c:pt idx="5">
                  <c:v>2361</c:v>
                </c:pt>
                <c:pt idx="6">
                  <c:v>2581</c:v>
                </c:pt>
                <c:pt idx="7">
                  <c:v>2205</c:v>
                </c:pt>
                <c:pt idx="8">
                  <c:v>1814</c:v>
                </c:pt>
                <c:pt idx="9">
                  <c:v>2748</c:v>
                </c:pt>
                <c:pt idx="10">
                  <c:v>2768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4B-4336-9485-35C9C2B5A568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Diversione + Duodenal switch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2012</c:v>
                </c:pt>
                <c:pt idx="1">
                  <c:v>Casistica 2013</c:v>
                </c:pt>
                <c:pt idx="2">
                  <c:v>Casistica 2014</c:v>
                </c:pt>
                <c:pt idx="3">
                  <c:v>Casistica 2015</c:v>
                </c:pt>
                <c:pt idx="4">
                  <c:v>Casistica 2016</c:v>
                </c:pt>
                <c:pt idx="5">
                  <c:v>Casistica 2017</c:v>
                </c:pt>
                <c:pt idx="6">
                  <c:v>Casistica 2018</c:v>
                </c:pt>
                <c:pt idx="7">
                  <c:v>Casistica 2019</c:v>
                </c:pt>
                <c:pt idx="8">
                  <c:v>Casistica 2020</c:v>
                </c:pt>
                <c:pt idx="9">
                  <c:v>Casistica 2021</c:v>
                </c:pt>
                <c:pt idx="10">
                  <c:v>Casistica 2022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246</c:v>
                </c:pt>
                <c:pt idx="1">
                  <c:v>202</c:v>
                </c:pt>
                <c:pt idx="2">
                  <c:v>124</c:v>
                </c:pt>
                <c:pt idx="3">
                  <c:v>143</c:v>
                </c:pt>
                <c:pt idx="4">
                  <c:v>101</c:v>
                </c:pt>
                <c:pt idx="5">
                  <c:v>41</c:v>
                </c:pt>
                <c:pt idx="6">
                  <c:v>45</c:v>
                </c:pt>
                <c:pt idx="7">
                  <c:v>43</c:v>
                </c:pt>
                <c:pt idx="8">
                  <c:v>42</c:v>
                </c:pt>
                <c:pt idx="9">
                  <c:v>53</c:v>
                </c:pt>
                <c:pt idx="10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4B-4336-9485-35C9C2B5A568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Sleeve gastrectomy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2012</c:v>
                </c:pt>
                <c:pt idx="1">
                  <c:v>Casistica 2013</c:v>
                </c:pt>
                <c:pt idx="2">
                  <c:v>Casistica 2014</c:v>
                </c:pt>
                <c:pt idx="3">
                  <c:v>Casistica 2015</c:v>
                </c:pt>
                <c:pt idx="4">
                  <c:v>Casistica 2016</c:v>
                </c:pt>
                <c:pt idx="5">
                  <c:v>Casistica 2017</c:v>
                </c:pt>
                <c:pt idx="6">
                  <c:v>Casistica 2018</c:v>
                </c:pt>
                <c:pt idx="7">
                  <c:v>Casistica 2019</c:v>
                </c:pt>
                <c:pt idx="8">
                  <c:v>Casistica 2020</c:v>
                </c:pt>
                <c:pt idx="9">
                  <c:v>Casistica 2021</c:v>
                </c:pt>
                <c:pt idx="10">
                  <c:v>Casistica 2022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2383</c:v>
                </c:pt>
                <c:pt idx="1">
                  <c:v>2889</c:v>
                </c:pt>
                <c:pt idx="2">
                  <c:v>3799</c:v>
                </c:pt>
                <c:pt idx="3">
                  <c:v>5594</c:v>
                </c:pt>
                <c:pt idx="4">
                  <c:v>7976</c:v>
                </c:pt>
                <c:pt idx="5">
                  <c:v>9046</c:v>
                </c:pt>
                <c:pt idx="6">
                  <c:v>9850</c:v>
                </c:pt>
                <c:pt idx="7">
                  <c:v>10291</c:v>
                </c:pt>
                <c:pt idx="8">
                  <c:v>8178</c:v>
                </c:pt>
                <c:pt idx="9">
                  <c:v>12359</c:v>
                </c:pt>
                <c:pt idx="10">
                  <c:v>13381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4B-4336-9485-35C9C2B5A568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Gastric Plication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Foglio1!$A$2:$A$12</c:f>
              <c:strCache>
                <c:ptCount val="11"/>
                <c:pt idx="0">
                  <c:v>Casistica 2012</c:v>
                </c:pt>
                <c:pt idx="1">
                  <c:v>Casistica 2013</c:v>
                </c:pt>
                <c:pt idx="2">
                  <c:v>Casistica 2014</c:v>
                </c:pt>
                <c:pt idx="3">
                  <c:v>Casistica 2015</c:v>
                </c:pt>
                <c:pt idx="4">
                  <c:v>Casistica 2016</c:v>
                </c:pt>
                <c:pt idx="5">
                  <c:v>Casistica 2017</c:v>
                </c:pt>
                <c:pt idx="6">
                  <c:v>Casistica 2018</c:v>
                </c:pt>
                <c:pt idx="7">
                  <c:v>Casistica 2019</c:v>
                </c:pt>
                <c:pt idx="8">
                  <c:v>Casistica 2020</c:v>
                </c:pt>
                <c:pt idx="9">
                  <c:v>Casistica 2021</c:v>
                </c:pt>
                <c:pt idx="10">
                  <c:v>Casistica 2022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203</c:v>
                </c:pt>
                <c:pt idx="1">
                  <c:v>112</c:v>
                </c:pt>
                <c:pt idx="2">
                  <c:v>268</c:v>
                </c:pt>
                <c:pt idx="3">
                  <c:v>180</c:v>
                </c:pt>
                <c:pt idx="4">
                  <c:v>82</c:v>
                </c:pt>
                <c:pt idx="5">
                  <c:v>34</c:v>
                </c:pt>
                <c:pt idx="6">
                  <c:v>93</c:v>
                </c:pt>
                <c:pt idx="7">
                  <c:v>61</c:v>
                </c:pt>
                <c:pt idx="8">
                  <c:v>27</c:v>
                </c:pt>
                <c:pt idx="9">
                  <c:v>46</c:v>
                </c:pt>
                <c:pt idx="1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4B-4336-9485-35C9C2B5A568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OAGB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2012</c:v>
                </c:pt>
                <c:pt idx="1">
                  <c:v>Casistica 2013</c:v>
                </c:pt>
                <c:pt idx="2">
                  <c:v>Casistica 2014</c:v>
                </c:pt>
                <c:pt idx="3">
                  <c:v>Casistica 2015</c:v>
                </c:pt>
                <c:pt idx="4">
                  <c:v>Casistica 2016</c:v>
                </c:pt>
                <c:pt idx="5">
                  <c:v>Casistica 2017</c:v>
                </c:pt>
                <c:pt idx="6">
                  <c:v>Casistica 2018</c:v>
                </c:pt>
                <c:pt idx="7">
                  <c:v>Casistica 2019</c:v>
                </c:pt>
                <c:pt idx="8">
                  <c:v>Casistica 2020</c:v>
                </c:pt>
                <c:pt idx="9">
                  <c:v>Casistica 2021</c:v>
                </c:pt>
                <c:pt idx="10">
                  <c:v>Casistica 2022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348</c:v>
                </c:pt>
                <c:pt idx="1">
                  <c:v>538</c:v>
                </c:pt>
                <c:pt idx="2">
                  <c:v>477</c:v>
                </c:pt>
                <c:pt idx="3">
                  <c:v>870</c:v>
                </c:pt>
                <c:pt idx="4">
                  <c:v>1239</c:v>
                </c:pt>
                <c:pt idx="5">
                  <c:v>1715</c:v>
                </c:pt>
                <c:pt idx="6">
                  <c:v>2266</c:v>
                </c:pt>
                <c:pt idx="7">
                  <c:v>1790</c:v>
                </c:pt>
                <c:pt idx="8">
                  <c:v>1827</c:v>
                </c:pt>
                <c:pt idx="9">
                  <c:v>3325</c:v>
                </c:pt>
                <c:pt idx="10">
                  <c:v>2956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4B-4336-9485-35C9C2B5A568}"/>
            </c:ext>
          </c:extLst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Varie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2012</c:v>
                </c:pt>
                <c:pt idx="1">
                  <c:v>Casistica 2013</c:v>
                </c:pt>
                <c:pt idx="2">
                  <c:v>Casistica 2014</c:v>
                </c:pt>
                <c:pt idx="3">
                  <c:v>Casistica 2015</c:v>
                </c:pt>
                <c:pt idx="4">
                  <c:v>Casistica 2016</c:v>
                </c:pt>
                <c:pt idx="5">
                  <c:v>Casistica 2017</c:v>
                </c:pt>
                <c:pt idx="6">
                  <c:v>Casistica 2018</c:v>
                </c:pt>
                <c:pt idx="7">
                  <c:v>Casistica 2019</c:v>
                </c:pt>
                <c:pt idx="8">
                  <c:v>Casistica 2020</c:v>
                </c:pt>
                <c:pt idx="9">
                  <c:v>Casistica 2021</c:v>
                </c:pt>
                <c:pt idx="10">
                  <c:v>Casistica 2022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38</c:v>
                </c:pt>
                <c:pt idx="1">
                  <c:v>23</c:v>
                </c:pt>
                <c:pt idx="2">
                  <c:v>40</c:v>
                </c:pt>
                <c:pt idx="3">
                  <c:v>378</c:v>
                </c:pt>
                <c:pt idx="4">
                  <c:v>586</c:v>
                </c:pt>
                <c:pt idx="5">
                  <c:v>2335</c:v>
                </c:pt>
                <c:pt idx="6">
                  <c:v>2040</c:v>
                </c:pt>
                <c:pt idx="7">
                  <c:v>1425</c:v>
                </c:pt>
                <c:pt idx="8">
                  <c:v>1801</c:v>
                </c:pt>
                <c:pt idx="9">
                  <c:v>2747</c:v>
                </c:pt>
                <c:pt idx="10">
                  <c:v>3092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Sleeve gastrectomy percentuale</c:v>
                </c:pt>
              </c:strCache>
            </c:strRef>
          </c:tx>
          <c:invertIfNegative val="0"/>
          <c:cat>
            <c:strRef>
              <c:f>Foglio1!$A$2:$A$16</c:f>
              <c:strCache>
                <c:ptCount val="15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  <c:pt idx="13">
                  <c:v>Casistica 2021</c:v>
                </c:pt>
                <c:pt idx="14">
                  <c:v>Casistica 2022</c:v>
                </c:pt>
              </c:strCache>
            </c:strRef>
          </c:cat>
          <c:val>
            <c:numRef>
              <c:f>Foglio1!$B$2:$B$16</c:f>
              <c:numCache>
                <c:formatCode>0%</c:formatCode>
                <c:ptCount val="15"/>
                <c:pt idx="0">
                  <c:v>8.8717777033813186E-2</c:v>
                </c:pt>
                <c:pt idx="1">
                  <c:v>0.17907339927121291</c:v>
                </c:pt>
                <c:pt idx="2">
                  <c:v>0.25107626076260764</c:v>
                </c:pt>
                <c:pt idx="3">
                  <c:v>0.30329914056002216</c:v>
                </c:pt>
                <c:pt idx="4">
                  <c:v>0.31170699803793328</c:v>
                </c:pt>
                <c:pt idx="5">
                  <c:v>0.35640266469282011</c:v>
                </c:pt>
                <c:pt idx="6">
                  <c:v>0.43234323432343236</c:v>
                </c:pt>
                <c:pt idx="7">
                  <c:v>0.48715492467125315</c:v>
                </c:pt>
                <c:pt idx="8">
                  <c:v>0.51903429426693559</c:v>
                </c:pt>
                <c:pt idx="9">
                  <c:v>0.51632420091324205</c:v>
                </c:pt>
                <c:pt idx="10">
                  <c:v>0.5404367387248985</c:v>
                </c:pt>
                <c:pt idx="11">
                  <c:v>0.60965639810426542</c:v>
                </c:pt>
                <c:pt idx="12">
                  <c:v>0.54469162115358993</c:v>
                </c:pt>
                <c:pt idx="13">
                  <c:v>0.55004673105167123</c:v>
                </c:pt>
                <c:pt idx="14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Bendaggio gastrico</c:v>
                </c:pt>
              </c:strCache>
            </c:strRef>
          </c:tx>
          <c:invertIfNegative val="0"/>
          <c:cat>
            <c:strRef>
              <c:f>Foglio1!$A$2:$A$16</c:f>
              <c:strCache>
                <c:ptCount val="15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  <c:pt idx="13">
                  <c:v>Casistica 2021</c:v>
                </c:pt>
                <c:pt idx="14">
                  <c:v>Casistica 2022</c:v>
                </c:pt>
              </c:strCache>
            </c:strRef>
          </c:cat>
          <c:val>
            <c:numRef>
              <c:f>Foglio1!$B$2:$B$16</c:f>
              <c:numCache>
                <c:formatCode>0%</c:formatCode>
                <c:ptCount val="15"/>
                <c:pt idx="0">
                  <c:v>0.53314362236357549</c:v>
                </c:pt>
                <c:pt idx="1">
                  <c:v>0.43935450286309213</c:v>
                </c:pt>
                <c:pt idx="2">
                  <c:v>0.41005535055350556</c:v>
                </c:pt>
                <c:pt idx="3">
                  <c:v>0.36359855835874688</c:v>
                </c:pt>
                <c:pt idx="4">
                  <c:v>0.33433616742969263</c:v>
                </c:pt>
                <c:pt idx="5">
                  <c:v>0.28164322723908214</c:v>
                </c:pt>
                <c:pt idx="6">
                  <c:v>0.24832138386252417</c:v>
                </c:pt>
                <c:pt idx="7">
                  <c:v>0.20952712705738918</c:v>
                </c:pt>
                <c:pt idx="8">
                  <c:v>0.14921585215071256</c:v>
                </c:pt>
                <c:pt idx="9">
                  <c:v>0.11347031963470319</c:v>
                </c:pt>
                <c:pt idx="10">
                  <c:v>7.4124876549983537E-2</c:v>
                </c:pt>
                <c:pt idx="11">
                  <c:v>6.3092417061611381E-2</c:v>
                </c:pt>
                <c:pt idx="12">
                  <c:v>8.8250965765285738E-2</c:v>
                </c:pt>
                <c:pt idx="13">
                  <c:v>5.3006364324179982E-2</c:v>
                </c:pt>
                <c:pt idx="14">
                  <c:v>5.2636058040083401E-2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By pass gastrico</c:v>
                </c:pt>
              </c:strCache>
            </c:strRef>
          </c:tx>
          <c:invertIfNegative val="0"/>
          <c:cat>
            <c:strRef>
              <c:f>Foglio1!$A$2:$A$16</c:f>
              <c:strCache>
                <c:ptCount val="15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  <c:pt idx="13">
                  <c:v>Casistica 2021</c:v>
                </c:pt>
                <c:pt idx="14">
                  <c:v>Casistica 2022</c:v>
                </c:pt>
              </c:strCache>
            </c:strRef>
          </c:cat>
          <c:val>
            <c:numRef>
              <c:f>Foglio1!$B$2:$B$16</c:f>
              <c:numCache>
                <c:formatCode>0%</c:formatCode>
                <c:ptCount val="15"/>
                <c:pt idx="0">
                  <c:v>0.23552058921995314</c:v>
                </c:pt>
                <c:pt idx="1">
                  <c:v>0.25438139857712999</c:v>
                </c:pt>
                <c:pt idx="2">
                  <c:v>0.25322878228782286</c:v>
                </c:pt>
                <c:pt idx="3">
                  <c:v>0.24896035486553922</c:v>
                </c:pt>
                <c:pt idx="4">
                  <c:v>0.20837148463047744</c:v>
                </c:pt>
                <c:pt idx="5">
                  <c:v>0.2226745620528004</c:v>
                </c:pt>
                <c:pt idx="6">
                  <c:v>0.18527369978377148</c:v>
                </c:pt>
                <c:pt idx="7">
                  <c:v>0.16650701036314552</c:v>
                </c:pt>
                <c:pt idx="8">
                  <c:v>0.13691676970130801</c:v>
                </c:pt>
                <c:pt idx="9">
                  <c:v>0.13476027397260273</c:v>
                </c:pt>
                <c:pt idx="10">
                  <c:v>0.14161088554811807</c:v>
                </c:pt>
                <c:pt idx="11">
                  <c:v>0.13062796208530805</c:v>
                </c:pt>
                <c:pt idx="12">
                  <c:v>0.12082056747036099</c:v>
                </c:pt>
                <c:pt idx="13">
                  <c:v>0.1223018380880324</c:v>
                </c:pt>
                <c:pt idx="1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OAGB</c:v>
                </c:pt>
              </c:strCache>
            </c:strRef>
          </c:tx>
          <c:invertIfNegative val="0"/>
          <c:cat>
            <c:strRef>
              <c:f>Foglio1!$A$2:$A$16</c:f>
              <c:strCache>
                <c:ptCount val="15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  <c:pt idx="13">
                  <c:v>Casistica 2021</c:v>
                </c:pt>
                <c:pt idx="14">
                  <c:v>Casistica 2021</c:v>
                </c:pt>
              </c:strCache>
            </c:strRef>
          </c:cat>
          <c:val>
            <c:numRef>
              <c:f>Foglio1!$B$2:$B$16</c:f>
              <c:numCache>
                <c:formatCode>0%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4.5519947678221061E-2</c:v>
                </c:pt>
                <c:pt idx="5">
                  <c:v>6.6370589686651868E-2</c:v>
                </c:pt>
                <c:pt idx="6">
                  <c:v>5.428473881870946E-2</c:v>
                </c:pt>
                <c:pt idx="7">
                  <c:v>7.5764173125489859E-2</c:v>
                </c:pt>
                <c:pt idx="8">
                  <c:v>8.0627318279429941E-2</c:v>
                </c:pt>
                <c:pt idx="9">
                  <c:v>9.7888127853881277E-2</c:v>
                </c:pt>
                <c:pt idx="10">
                  <c:v>0.12432788324371777</c:v>
                </c:pt>
                <c:pt idx="11">
                  <c:v>0.10604265402843602</c:v>
                </c:pt>
                <c:pt idx="12">
                  <c:v>0.12168642600239776</c:v>
                </c:pt>
                <c:pt idx="13">
                  <c:v>0.14798166362543949</c:v>
                </c:pt>
                <c:pt idx="14">
                  <c:v>0.12578188162205864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16132049365007E-2"/>
          <c:y val="0"/>
          <c:w val="0.89358217180051203"/>
          <c:h val="0.82760692484785636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Partec.</c:v>
                </c:pt>
              </c:strCache>
            </c:strRef>
          </c:tx>
          <c:invertIfNegative val="0"/>
          <c:cat>
            <c:strRef>
              <c:f>Foglio1!$A$2:$A$16</c:f>
              <c:strCache>
                <c:ptCount val="15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  <c:pt idx="9">
                  <c:v>Anno 2017</c:v>
                </c:pt>
                <c:pt idx="10">
                  <c:v>Anno 2018</c:v>
                </c:pt>
                <c:pt idx="11">
                  <c:v>Anno 2019</c:v>
                </c:pt>
                <c:pt idx="12">
                  <c:v>Anno 2020</c:v>
                </c:pt>
                <c:pt idx="13">
                  <c:v>Anno 2021</c:v>
                </c:pt>
                <c:pt idx="14">
                  <c:v>Anno 2022</c:v>
                </c:pt>
              </c:strCache>
            </c:strRef>
          </c:cat>
          <c:val>
            <c:numRef>
              <c:f>Foglio1!$B$2:$B$16</c:f>
              <c:numCache>
                <c:formatCode>0%</c:formatCode>
                <c:ptCount val="15"/>
                <c:pt idx="0">
                  <c:v>0.93400000000000005</c:v>
                </c:pt>
                <c:pt idx="1">
                  <c:v>0.91400000000000003</c:v>
                </c:pt>
                <c:pt idx="2">
                  <c:v>0.91800000000000004</c:v>
                </c:pt>
                <c:pt idx="3">
                  <c:v>0.91800000000000004</c:v>
                </c:pt>
                <c:pt idx="4">
                  <c:v>0.78</c:v>
                </c:pt>
                <c:pt idx="5">
                  <c:v>1</c:v>
                </c:pt>
                <c:pt idx="6">
                  <c:v>0.92769999999999997</c:v>
                </c:pt>
                <c:pt idx="7">
                  <c:v>0.91800000000000004</c:v>
                </c:pt>
                <c:pt idx="8">
                  <c:v>0.98</c:v>
                </c:pt>
                <c:pt idx="9">
                  <c:v>0.77</c:v>
                </c:pt>
                <c:pt idx="10">
                  <c:v>0.71</c:v>
                </c:pt>
                <c:pt idx="11">
                  <c:v>0.74</c:v>
                </c:pt>
                <c:pt idx="12">
                  <c:v>0.93</c:v>
                </c:pt>
                <c:pt idx="13">
                  <c:v>0.93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53-4818-85D0-3CAA165D8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4189088"/>
        <c:axId val="-1792133568"/>
      </c:barChart>
      <c:catAx>
        <c:axId val="-179418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92133568"/>
        <c:crosses val="autoZero"/>
        <c:auto val="1"/>
        <c:lblAlgn val="ctr"/>
        <c:lblOffset val="100"/>
        <c:noMultiLvlLbl val="0"/>
      </c:catAx>
      <c:valAx>
        <c:axId val="-179213356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-1794189088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Basso Volume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Foglio1!$A$2:$A$8</c:f>
              <c:strCache>
                <c:ptCount val="7"/>
                <c:pt idx="0">
                  <c:v>Anno 2016</c:v>
                </c:pt>
                <c:pt idx="1">
                  <c:v>Anno 2017</c:v>
                </c:pt>
                <c:pt idx="2">
                  <c:v>Anno 2018</c:v>
                </c:pt>
                <c:pt idx="3">
                  <c:v>Anno 2019</c:v>
                </c:pt>
                <c:pt idx="4">
                  <c:v>Anno 2020</c:v>
                </c:pt>
                <c:pt idx="5">
                  <c:v>Anno 2021</c:v>
                </c:pt>
                <c:pt idx="6">
                  <c:v>Anno 2022</c:v>
                </c:pt>
              </c:strCache>
            </c:strRef>
          </c:cat>
          <c:val>
            <c:numRef>
              <c:f>Foglio1!$B$2:$B$8</c:f>
              <c:numCache>
                <c:formatCode>0%</c:formatCode>
                <c:ptCount val="7"/>
                <c:pt idx="0">
                  <c:v>0.29245283018867924</c:v>
                </c:pt>
                <c:pt idx="1">
                  <c:v>0.30909090909090908</c:v>
                </c:pt>
                <c:pt idx="2">
                  <c:v>0.26168224299065418</c:v>
                </c:pt>
                <c:pt idx="3">
                  <c:v>0.31858407079646017</c:v>
                </c:pt>
                <c:pt idx="4">
                  <c:v>0.41935483870967744</c:v>
                </c:pt>
                <c:pt idx="5">
                  <c:v>0.37</c:v>
                </c:pt>
                <c:pt idx="6">
                  <c:v>0.35338345864661652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6C-4B5A-B701-10036379D70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Medio Volume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Foglio1!$A$2:$A$8</c:f>
              <c:strCache>
                <c:ptCount val="7"/>
                <c:pt idx="0">
                  <c:v>Anno 2016</c:v>
                </c:pt>
                <c:pt idx="1">
                  <c:v>Anno 2017</c:v>
                </c:pt>
                <c:pt idx="2">
                  <c:v>Anno 2018</c:v>
                </c:pt>
                <c:pt idx="3">
                  <c:v>Anno 2019</c:v>
                </c:pt>
                <c:pt idx="4">
                  <c:v>Anno 2020</c:v>
                </c:pt>
                <c:pt idx="5">
                  <c:v>Anno 2021</c:v>
                </c:pt>
                <c:pt idx="6">
                  <c:v>Anno 2022</c:v>
                </c:pt>
              </c:strCache>
            </c:strRef>
          </c:cat>
          <c:val>
            <c:numRef>
              <c:f>Foglio1!$C$2:$C$8</c:f>
              <c:numCache>
                <c:formatCode>0%</c:formatCode>
                <c:ptCount val="7"/>
                <c:pt idx="0">
                  <c:v>0.22641509433962265</c:v>
                </c:pt>
                <c:pt idx="1">
                  <c:v>0.2</c:v>
                </c:pt>
                <c:pt idx="2">
                  <c:v>0.25233644859813081</c:v>
                </c:pt>
                <c:pt idx="3">
                  <c:v>0.19469026548672566</c:v>
                </c:pt>
                <c:pt idx="4">
                  <c:v>0.19354838709677419</c:v>
                </c:pt>
                <c:pt idx="5">
                  <c:v>0.15</c:v>
                </c:pt>
                <c:pt idx="6">
                  <c:v>0.17293233082706766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6C-4B5A-B701-10036379D70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Alto Volume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Foglio1!$A$2:$A$8</c:f>
              <c:strCache>
                <c:ptCount val="7"/>
                <c:pt idx="0">
                  <c:v>Anno 2016</c:v>
                </c:pt>
                <c:pt idx="1">
                  <c:v>Anno 2017</c:v>
                </c:pt>
                <c:pt idx="2">
                  <c:v>Anno 2018</c:v>
                </c:pt>
                <c:pt idx="3">
                  <c:v>Anno 2019</c:v>
                </c:pt>
                <c:pt idx="4">
                  <c:v>Anno 2020</c:v>
                </c:pt>
                <c:pt idx="5">
                  <c:v>Anno 2021</c:v>
                </c:pt>
                <c:pt idx="6">
                  <c:v>Anno 2022</c:v>
                </c:pt>
              </c:strCache>
            </c:strRef>
          </c:cat>
          <c:val>
            <c:numRef>
              <c:f>Foglio1!$D$2:$D$8</c:f>
              <c:numCache>
                <c:formatCode>0%</c:formatCode>
                <c:ptCount val="7"/>
                <c:pt idx="0">
                  <c:v>0.48113207547169812</c:v>
                </c:pt>
                <c:pt idx="1">
                  <c:v>0.49090909090909091</c:v>
                </c:pt>
                <c:pt idx="2">
                  <c:v>0.48598130841121495</c:v>
                </c:pt>
                <c:pt idx="3">
                  <c:v>0.48672566371681414</c:v>
                </c:pt>
                <c:pt idx="4">
                  <c:v>0.38709677419354838</c:v>
                </c:pt>
                <c:pt idx="5">
                  <c:v>0.48</c:v>
                </c:pt>
                <c:pt idx="6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6C-4B5A-B701-10036379D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117375"/>
        <c:axId val="778118207"/>
      </c:barChart>
      <c:catAx>
        <c:axId val="778117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78118207"/>
        <c:crosses val="autoZero"/>
        <c:auto val="1"/>
        <c:lblAlgn val="ctr"/>
        <c:lblOffset val="100"/>
        <c:noMultiLvlLbl val="0"/>
      </c:catAx>
      <c:valAx>
        <c:axId val="778118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7811737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SommaDitotale_procedure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EB-4894-9306-A900130DC8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FEB-4894-9306-A900130DC8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FEB-4894-9306-A900130DC8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EB-4894-9306-A900130DC81B}"/>
              </c:ext>
            </c:extLst>
          </c:dPt>
          <c:dLbls>
            <c:dLbl>
              <c:idx val="0"/>
              <c:layout>
                <c:manualLayout>
                  <c:x val="7.098765432098765E-2"/>
                  <c:y val="-3.184445555432113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EB-4894-9306-A900130DC81B}"/>
                </c:ext>
              </c:extLst>
            </c:dLbl>
            <c:dLbl>
              <c:idx val="1"/>
              <c:layout>
                <c:manualLayout>
                  <c:x val="5.5555555555555552E-2"/>
                  <c:y val="4.899147008357051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EB-4894-9306-A900130DC81B}"/>
                </c:ext>
              </c:extLst>
            </c:dLbl>
            <c:dLbl>
              <c:idx val="2"/>
              <c:layout>
                <c:manualLayout>
                  <c:x val="-0.26543209876543211"/>
                  <c:y val="-4.89914700835709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EB-4894-9306-A900130DC81B}"/>
                </c:ext>
              </c:extLst>
            </c:dLbl>
            <c:dLbl>
              <c:idx val="3"/>
              <c:layout>
                <c:manualLayout>
                  <c:x val="-5.4012345679012377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EB-4894-9306-A900130DC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Centro</c:v>
                </c:pt>
                <c:pt idx="1">
                  <c:v>Isole</c:v>
                </c:pt>
                <c:pt idx="2">
                  <c:v>Nord</c:v>
                </c:pt>
                <c:pt idx="3">
                  <c:v>Sud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3738</c:v>
                </c:pt>
                <c:pt idx="1">
                  <c:v>1953</c:v>
                </c:pt>
                <c:pt idx="2">
                  <c:v>12866</c:v>
                </c:pt>
                <c:pt idx="3">
                  <c:v>4944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EB-4894-9306-A900130DC8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SommaDitotale_procedure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Foglio1!$B$2:$B$21</c:f>
              <c:numCache>
                <c:formatCode>General</c:formatCode>
                <c:ptCount val="20"/>
                <c:pt idx="0">
                  <c:v>810</c:v>
                </c:pt>
                <c:pt idx="1">
                  <c:v>158</c:v>
                </c:pt>
                <c:pt idx="2">
                  <c:v>533</c:v>
                </c:pt>
                <c:pt idx="3">
                  <c:v>3234</c:v>
                </c:pt>
                <c:pt idx="4">
                  <c:v>1880</c:v>
                </c:pt>
                <c:pt idx="5">
                  <c:v>353</c:v>
                </c:pt>
                <c:pt idx="6">
                  <c:v>1849</c:v>
                </c:pt>
                <c:pt idx="7">
                  <c:v>191</c:v>
                </c:pt>
                <c:pt idx="8">
                  <c:v>8671</c:v>
                </c:pt>
                <c:pt idx="9">
                  <c:v>80</c:v>
                </c:pt>
                <c:pt idx="10">
                  <c:v>20</c:v>
                </c:pt>
                <c:pt idx="11">
                  <c:v>698</c:v>
                </c:pt>
                <c:pt idx="12">
                  <c:v>1019</c:v>
                </c:pt>
                <c:pt idx="13">
                  <c:v>564</c:v>
                </c:pt>
                <c:pt idx="14">
                  <c:v>1389</c:v>
                </c:pt>
                <c:pt idx="15">
                  <c:v>866</c:v>
                </c:pt>
                <c:pt idx="16">
                  <c:v>137</c:v>
                </c:pt>
                <c:pt idx="17">
                  <c:v>113</c:v>
                </c:pt>
                <c:pt idx="18">
                  <c:v>10</c:v>
                </c:pt>
                <c:pt idx="19">
                  <c:v>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66-44C7-B770-DD9966697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"/>
        <c:axId val="-1725644944"/>
        <c:axId val="-1725642224"/>
      </c:barChart>
      <c:catAx>
        <c:axId val="-17256449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just">
              <a:defRPr sz="900"/>
            </a:pPr>
            <a:endParaRPr lang="it-IT"/>
          </a:p>
        </c:txPr>
        <c:crossAx val="-1725642224"/>
        <c:crosses val="autoZero"/>
        <c:auto val="1"/>
        <c:lblAlgn val="ctr"/>
        <c:lblOffset val="100"/>
        <c:noMultiLvlLbl val="0"/>
      </c:catAx>
      <c:valAx>
        <c:axId val="-172564222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-17256449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6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invertIfNegative val="0"/>
          <c:cat>
            <c:strRef>
              <c:f>Foglio1!$A$2:$A$16</c:f>
              <c:strCache>
                <c:ptCount val="15"/>
                <c:pt idx="0">
                  <c:v>Casi 2008</c:v>
                </c:pt>
                <c:pt idx="1">
                  <c:v>Casi 2009</c:v>
                </c:pt>
                <c:pt idx="2">
                  <c:v>Casi 2010</c:v>
                </c:pt>
                <c:pt idx="3">
                  <c:v>Casi 2011</c:v>
                </c:pt>
                <c:pt idx="4">
                  <c:v>Casi 2012</c:v>
                </c:pt>
                <c:pt idx="5">
                  <c:v>Casi 2013</c:v>
                </c:pt>
                <c:pt idx="6">
                  <c:v>Casi 2014</c:v>
                </c:pt>
                <c:pt idx="7">
                  <c:v>Casi 2015</c:v>
                </c:pt>
                <c:pt idx="8">
                  <c:v>Casi 2016</c:v>
                </c:pt>
                <c:pt idx="9">
                  <c:v>Casi 2017</c:v>
                </c:pt>
                <c:pt idx="10">
                  <c:v>Casi 2018</c:v>
                </c:pt>
                <c:pt idx="11">
                  <c:v>Casi 2019</c:v>
                </c:pt>
                <c:pt idx="12">
                  <c:v>Casi 2020</c:v>
                </c:pt>
                <c:pt idx="13">
                  <c:v>Casi 2021</c:v>
                </c:pt>
                <c:pt idx="14">
                  <c:v>Casi 2022</c:v>
                </c:pt>
              </c:strCache>
            </c:strRef>
          </c:cat>
          <c:val>
            <c:numRef>
              <c:f>Foglio1!$B$2:$B$16</c:f>
              <c:numCache>
                <c:formatCode>_-* #,##0_-;\-* #,##0_-;_-* "-"??_-;_-@_-</c:formatCode>
                <c:ptCount val="15"/>
                <c:pt idx="0">
                  <c:v>5974</c:v>
                </c:pt>
                <c:pt idx="1">
                  <c:v>5763</c:v>
                </c:pt>
                <c:pt idx="2">
                  <c:v>6504</c:v>
                </c:pt>
                <c:pt idx="3">
                  <c:v>7214</c:v>
                </c:pt>
                <c:pt idx="4">
                  <c:v>7645</c:v>
                </c:pt>
                <c:pt idx="5">
                  <c:v>8106</c:v>
                </c:pt>
                <c:pt idx="6">
                  <c:v>8787</c:v>
                </c:pt>
                <c:pt idx="7">
                  <c:v>11483</c:v>
                </c:pt>
                <c:pt idx="8">
                  <c:v>15367</c:v>
                </c:pt>
                <c:pt idx="9">
                  <c:v>17520</c:v>
                </c:pt>
                <c:pt idx="10">
                  <c:v>18226</c:v>
                </c:pt>
                <c:pt idx="11">
                  <c:v>16880</c:v>
                </c:pt>
                <c:pt idx="12">
                  <c:v>15014</c:v>
                </c:pt>
                <c:pt idx="13">
                  <c:v>22469</c:v>
                </c:pt>
                <c:pt idx="14">
                  <c:v>23501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73-4C7F-B411-85BC6BFA2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2129760"/>
        <c:axId val="-1792121600"/>
      </c:barChart>
      <c:catAx>
        <c:axId val="-1792129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1600"/>
        <c:crosses val="autoZero"/>
        <c:auto val="1"/>
        <c:lblAlgn val="ctr"/>
        <c:lblOffset val="100"/>
        <c:noMultiLvlLbl val="0"/>
      </c:catAx>
      <c:valAx>
        <c:axId val="-1792121600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-17921297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05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E2-42E6-B74B-A4620161D9F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E2-42E6-B74B-A4620161D9F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E2-42E6-B74B-A4620161D9F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E2-42E6-B74B-A4620161D9F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1E2-42E6-B74B-A4620161D9F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1E2-42E6-B74B-A4620161D9F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1E2-42E6-B74B-A4620161D9F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1E2-42E6-B74B-A4620161D9F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1E2-42E6-B74B-A4620161D9F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1E2-42E6-B74B-A4620161D9F7}"/>
              </c:ext>
            </c:extLst>
          </c:dPt>
          <c:cat>
            <c:strRef>
              <c:f>Foglio1!$A$1:$J$1</c:f>
              <c:strCache>
                <c:ptCount val="10"/>
                <c:pt idx="0">
                  <c:v> Bendaggio Gastrico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Altre procedure </c:v>
                </c:pt>
                <c:pt idx="9">
                  <c:v> Procedure endoscopiche </c:v>
                </c:pt>
              </c:strCache>
            </c:strRef>
          </c:cat>
          <c:val>
            <c:numRef>
              <c:f>Foglio1!$A$2:$J$2</c:f>
              <c:numCache>
                <c:formatCode>General</c:formatCode>
                <c:ptCount val="10"/>
                <c:pt idx="0">
                  <c:v>1237</c:v>
                </c:pt>
                <c:pt idx="1">
                  <c:v>2768</c:v>
                </c:pt>
                <c:pt idx="2">
                  <c:v>15</c:v>
                </c:pt>
                <c:pt idx="3">
                  <c:v>28</c:v>
                </c:pt>
                <c:pt idx="4">
                  <c:v>13381</c:v>
                </c:pt>
                <c:pt idx="5">
                  <c:v>24</c:v>
                </c:pt>
                <c:pt idx="6">
                  <c:v>2956</c:v>
                </c:pt>
                <c:pt idx="7">
                  <c:v>83</c:v>
                </c:pt>
                <c:pt idx="8">
                  <c:v>795</c:v>
                </c:pt>
                <c:pt idx="9">
                  <c:v>2214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4697159252843"/>
          <c:y val="0.17832450623230919"/>
          <c:w val="0.42543219835477225"/>
          <c:h val="0.73021944493729563"/>
        </c:manualLayout>
      </c:layout>
      <c:pieChart>
        <c:varyColors val="1"/>
        <c:ser>
          <c:idx val="0"/>
          <c:order val="0"/>
          <c:dPt>
            <c:idx val="4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C968-48D7-8FB9-3CF9C9483628}"/>
              </c:ext>
            </c:extLst>
          </c:dPt>
          <c:dLbls>
            <c:dLbl>
              <c:idx val="0"/>
              <c:layout>
                <c:manualLayout>
                  <c:x val="0.37062447810458338"/>
                  <c:y val="-3.55568908595562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056533145062741E-2"/>
                      <c:h val="0.135040965597520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968-48D7-8FB9-3CF9C9483628}"/>
                </c:ext>
              </c:extLst>
            </c:dLbl>
            <c:dLbl>
              <c:idx val="1"/>
              <c:layout>
                <c:manualLayout>
                  <c:x val="0.22091961780232314"/>
                  <c:y val="3.2852900258177858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11231995728072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968-48D7-8FB9-3CF9C9483628}"/>
                </c:ext>
              </c:extLst>
            </c:dLbl>
            <c:dLbl>
              <c:idx val="2"/>
              <c:layout>
                <c:manualLayout>
                  <c:x val="0.15102908592593656"/>
                  <c:y val="5.14074306834895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74051539076301"/>
                      <c:h val="0.132408588100492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968-48D7-8FB9-3CF9C9483628}"/>
                </c:ext>
              </c:extLst>
            </c:dLbl>
            <c:dLbl>
              <c:idx val="3"/>
              <c:layout>
                <c:manualLayout>
                  <c:x val="0.14053165239704549"/>
                  <c:y val="0.277469377366030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0007902347768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968-48D7-8FB9-3CF9C9483628}"/>
                </c:ext>
              </c:extLst>
            </c:dLbl>
            <c:dLbl>
              <c:idx val="4"/>
              <c:layout>
                <c:manualLayout>
                  <c:x val="-0.23690692073640562"/>
                  <c:y val="-5.264858630964718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83435532252688"/>
                      <c:h val="0.11661432311832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68-48D7-8FB9-3CF9C9483628}"/>
                </c:ext>
              </c:extLst>
            </c:dLbl>
            <c:dLbl>
              <c:idx val="5"/>
              <c:layout>
                <c:manualLayout>
                  <c:x val="-0.19438857152072708"/>
                  <c:y val="0.2317412493139235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108261268461214E-2"/>
                      <c:h val="8.85795027749818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968-48D7-8FB9-3CF9C9483628}"/>
                </c:ext>
              </c:extLst>
            </c:dLbl>
            <c:dLbl>
              <c:idx val="6"/>
              <c:layout>
                <c:manualLayout>
                  <c:x val="-0.20495594575513115"/>
                  <c:y val="0.185399383484753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5074328658823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968-48D7-8FB9-3CF9C9483628}"/>
                </c:ext>
              </c:extLst>
            </c:dLbl>
            <c:dLbl>
              <c:idx val="7"/>
              <c:layout>
                <c:manualLayout>
                  <c:x val="-0.22970028419781316"/>
                  <c:y val="0.107958775724753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82832283868102"/>
                      <c:h val="8.51472556117313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C968-48D7-8FB9-3CF9C9483628}"/>
                </c:ext>
              </c:extLst>
            </c:dLbl>
            <c:dLbl>
              <c:idx val="8"/>
              <c:layout>
                <c:manualLayout>
                  <c:x val="-0.24449120348635098"/>
                  <c:y val="-5.5280031074490893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93966853924441"/>
                      <c:h val="7.9226205906574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968-48D7-8FB9-3CF9C9483628}"/>
                </c:ext>
              </c:extLst>
            </c:dLbl>
            <c:dLbl>
              <c:idx val="9"/>
              <c:layout>
                <c:manualLayout>
                  <c:x val="-5.7794653640634915E-2"/>
                  <c:y val="-9.8550617095612927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968-48D7-8FB9-3CF9C9483628}"/>
                </c:ext>
              </c:extLst>
            </c:dLbl>
            <c:dLbl>
              <c:idx val="10"/>
              <c:layout>
                <c:manualLayout>
                  <c:x val="4.995065512434102E-2"/>
                  <c:y val="-0.10613663158488194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968-48D7-8FB9-3CF9C9483628}"/>
                </c:ext>
              </c:extLst>
            </c:dLbl>
            <c:dLbl>
              <c:idx val="11"/>
              <c:layout>
                <c:manualLayout>
                  <c:x val="0.24100855953281178"/>
                  <c:y val="-0.106741042040105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968-48D7-8FB9-3CF9C9483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it-IT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Foglio1!$A$1:$J$1</c:f>
              <c:strCache>
                <c:ptCount val="10"/>
                <c:pt idx="0">
                  <c:v> Bendaggio Gastrico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Altre procedure </c:v>
                </c:pt>
                <c:pt idx="9">
                  <c:v> Procedure endoscopiche </c:v>
                </c:pt>
              </c:strCache>
            </c:strRef>
          </c:cat>
          <c:val>
            <c:numRef>
              <c:f>Foglio1!$A$2:$J$2</c:f>
              <c:numCache>
                <c:formatCode>General</c:formatCode>
                <c:ptCount val="10"/>
                <c:pt idx="0">
                  <c:v>1237</c:v>
                </c:pt>
                <c:pt idx="1">
                  <c:v>2768</c:v>
                </c:pt>
                <c:pt idx="2">
                  <c:v>15</c:v>
                </c:pt>
                <c:pt idx="3">
                  <c:v>28</c:v>
                </c:pt>
                <c:pt idx="4">
                  <c:v>13381</c:v>
                </c:pt>
                <c:pt idx="5">
                  <c:v>24</c:v>
                </c:pt>
                <c:pt idx="6">
                  <c:v>2956</c:v>
                </c:pt>
                <c:pt idx="7">
                  <c:v>83</c:v>
                </c:pt>
                <c:pt idx="8">
                  <c:v>795</c:v>
                </c:pt>
                <c:pt idx="9">
                  <c:v>2214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968-48D7-8FB9-3CF9C94836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Foglio1!$A$2</c:f>
              <c:strCache>
                <c:ptCount val="1"/>
                <c:pt idx="0">
                  <c:v>Anno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076-47E9-A0D2-F3131B109D1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076-47E9-A0D2-F3131B109D1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076-47E9-A0D2-F3131B109D1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076-47E9-A0D2-F3131B109D1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076-47E9-A0D2-F3131B109D1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076-47E9-A0D2-F3131B109D1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076-47E9-A0D2-F3131B109D1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076-47E9-A0D2-F3131B109D11}"/>
              </c:ext>
            </c:extLst>
          </c:dPt>
          <c:cat>
            <c:strRef>
              <c:f>Foglio1!$B$1:$I$1</c:f>
              <c:strCache>
                <c:ptCount val="8"/>
                <c:pt idx="0">
                  <c:v> BIB </c:v>
                </c:pt>
                <c:pt idx="1">
                  <c:v> Pose </c:v>
                </c:pt>
                <c:pt idx="2">
                  <c:v> Stoma </c:v>
                </c:pt>
                <c:pt idx="3">
                  <c:v> Apollo ESG </c:v>
                </c:pt>
                <c:pt idx="4">
                  <c:v> Apollo Tore </c:v>
                </c:pt>
                <c:pt idx="5">
                  <c:v> Apollo revisione </c:v>
                </c:pt>
                <c:pt idx="6">
                  <c:v> EndoBar </c:v>
                </c:pt>
                <c:pt idx="7">
                  <c:v> Altre endoscopiche 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0">
                  <c:v>1475</c:v>
                </c:pt>
                <c:pt idx="1">
                  <c:v>51</c:v>
                </c:pt>
                <c:pt idx="2">
                  <c:v>0</c:v>
                </c:pt>
                <c:pt idx="3">
                  <c:v>342</c:v>
                </c:pt>
                <c:pt idx="4">
                  <c:v>166</c:v>
                </c:pt>
                <c:pt idx="5">
                  <c:v>56</c:v>
                </c:pt>
                <c:pt idx="6">
                  <c:v>0</c:v>
                </c:pt>
                <c:pt idx="7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Anno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Foglio1!$B$1:$I$1</c:f>
              <c:strCache>
                <c:ptCount val="8"/>
                <c:pt idx="0">
                  <c:v> BIB </c:v>
                </c:pt>
                <c:pt idx="1">
                  <c:v> Pose </c:v>
                </c:pt>
                <c:pt idx="2">
                  <c:v> Stoma </c:v>
                </c:pt>
                <c:pt idx="3">
                  <c:v> Apollo ESG </c:v>
                </c:pt>
                <c:pt idx="4">
                  <c:v> Apollo Tore </c:v>
                </c:pt>
                <c:pt idx="5">
                  <c:v> Apollo revisione </c:v>
                </c:pt>
                <c:pt idx="6">
                  <c:v> EndoBar </c:v>
                </c:pt>
                <c:pt idx="7">
                  <c:v> Altre endoscopiche 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0">
                  <c:v>1592</c:v>
                </c:pt>
                <c:pt idx="1">
                  <c:v>25</c:v>
                </c:pt>
                <c:pt idx="2">
                  <c:v>0</c:v>
                </c:pt>
                <c:pt idx="3">
                  <c:v>409</c:v>
                </c:pt>
                <c:pt idx="4">
                  <c:v>79</c:v>
                </c:pt>
                <c:pt idx="5">
                  <c:v>68</c:v>
                </c:pt>
                <c:pt idx="6">
                  <c:v>0</c:v>
                </c:pt>
                <c:pt idx="7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DAAC-4ECB-BB43-CAF471742E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BF076-4CD0-4A87-90F4-5706841922DC}" type="datetimeFigureOut">
              <a:rPr lang="it-IT" smtClean="0"/>
              <a:t>26/03/2023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7AA82-7127-4C14-9F27-DEB457FD9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39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DB037-0304-4332-9558-712D25425B7A}" type="datetimeFigureOut">
              <a:rPr lang="it-IT" smtClean="0"/>
              <a:t>26/03/2023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E876-50E0-45CD-9672-E83933FE2C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89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25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041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80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27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16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390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39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51520" y="6525344"/>
            <a:ext cx="8753093" cy="19757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050" dirty="0"/>
              <a:t>Dati Ufficiali SICOB</a:t>
            </a:r>
            <a:r>
              <a:rPr lang="it-IT" sz="1050" baseline="0" dirty="0"/>
              <a:t> - </a:t>
            </a:r>
            <a:r>
              <a:rPr lang="it-IT" sz="1050" dirty="0"/>
              <a:t>aggiornati al 15 marzo 2023</a:t>
            </a: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597352"/>
            <a:ext cx="1440160" cy="126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26/03/2023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26/03/2023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26/03/2023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26/03/2023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26/03/2023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26/03/2023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9DC9D6-4116-47A4-B2D7-66B5F23EBDCD}" type="datetimeFigureOut">
              <a:rPr lang="it-IT" smtClean="0"/>
              <a:t>26/03/2023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11560" y="476672"/>
            <a:ext cx="8137630" cy="2301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Indagine conoscitiva</a:t>
            </a:r>
            <a:br>
              <a:rPr lang="it-IT" dirty="0"/>
            </a:br>
            <a:r>
              <a:rPr lang="it-IT" dirty="0"/>
              <a:t>anno 2022</a:t>
            </a: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12958" y="347592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/>
              <a:t>Presidente M. Zappa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90" y="3584520"/>
            <a:ext cx="3387854" cy="2853911"/>
          </a:xfrm>
          <a:prstGeom prst="rect">
            <a:avLst/>
          </a:prstGeom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620670" y="288037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/>
              <a:t>Dati Società Italiana di Chirurgia </a:t>
            </a: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620670" y="4023005"/>
            <a:ext cx="6480048" cy="314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i="1" dirty="0"/>
              <a:t>Dati aggiornati al 15 marzo 2023</a:t>
            </a:r>
          </a:p>
        </p:txBody>
      </p:sp>
    </p:spTree>
    <p:extLst>
      <p:ext uri="{BB962C8B-B14F-4D97-AF65-F5344CB8AC3E}">
        <p14:creationId xmlns:p14="http://schemas.microsoft.com/office/powerpoint/2010/main" val="87476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eseguite nel 2022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23.501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622671167"/>
              </p:ext>
            </p:extLst>
          </p:nvPr>
        </p:nvGraphicFramePr>
        <p:xfrm>
          <a:off x="107504" y="1556792"/>
          <a:ext cx="89289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944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endoscopiche eseguite nel 2022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2.214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077605854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60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Tipologia delle procedure eseguite dal 2012 al 2022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097894939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509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SLEEVE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847451309"/>
              </p:ext>
            </p:extLst>
          </p:nvPr>
        </p:nvGraphicFramePr>
        <p:xfrm>
          <a:off x="0" y="980728"/>
          <a:ext cx="9144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7376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BENDAGGI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3380656891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608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BYPASS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4101528507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391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OAGB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729249802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1441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-58486" y="399767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lang="it-IT" sz="2400" dirty="0">
                <a:latin typeface="+mj-lt"/>
                <a:ea typeface="+mj-ea"/>
                <a:cs typeface="+mj-cs"/>
              </a:rPr>
              <a:t>Censiti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 2008 al 2022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944189508"/>
              </p:ext>
            </p:extLst>
          </p:nvPr>
        </p:nvGraphicFramePr>
        <p:xfrm>
          <a:off x="0" y="764704"/>
          <a:ext cx="91189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573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-58486" y="399767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che hanno risposto all’indagine conoscitiva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805895331"/>
              </p:ext>
            </p:extLst>
          </p:nvPr>
        </p:nvGraphicFramePr>
        <p:xfrm>
          <a:off x="-27358" y="1412776"/>
          <a:ext cx="917135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557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404664"/>
            <a:ext cx="91440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Evoluzione del volume dei centri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18E3B8D9-E18F-4230-98D9-FAF3C05E88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9924596"/>
              </p:ext>
            </p:extLst>
          </p:nvPr>
        </p:nvGraphicFramePr>
        <p:xfrm>
          <a:off x="323528" y="1397000"/>
          <a:ext cx="8424936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315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26126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Distribuzione 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dei </a:t>
            </a:r>
            <a:r>
              <a:rPr kumimoji="0" lang="it-IT" sz="2400" b="1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139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rispondenti nel 2022</a:t>
            </a:r>
          </a:p>
        </p:txBody>
      </p:sp>
      <p:pic>
        <p:nvPicPr>
          <p:cNvPr id="2050" name="Picture 2" descr="C:\Users\Eliana\Desktop\Italia%20muta%20region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r="-1"/>
          <a:stretch/>
        </p:blipFill>
        <p:spPr bwMode="auto">
          <a:xfrm>
            <a:off x="2265638" y="692696"/>
            <a:ext cx="5114674" cy="5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148064" y="10706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NORD 67 centri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156096" y="2636912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CENTRO 27 centri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6827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SUD 31 centri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806751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ISOLE 14 centri</a:t>
            </a:r>
          </a:p>
        </p:txBody>
      </p:sp>
    </p:spTree>
    <p:extLst>
      <p:ext uri="{BB962C8B-B14F-4D97-AF65-F5344CB8AC3E}">
        <p14:creationId xmlns:p14="http://schemas.microsoft.com/office/powerpoint/2010/main" val="1714484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752" y="29344"/>
            <a:ext cx="8229600" cy="303312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  23.501 Interventi effettuati in Italia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764718789"/>
              </p:ext>
            </p:extLst>
          </p:nvPr>
        </p:nvGraphicFramePr>
        <p:xfrm>
          <a:off x="518752" y="908720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8894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752" y="29344"/>
            <a:ext cx="8229600" cy="303312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23.501 Interventi - Suddivisione per regione</a:t>
            </a: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411553678"/>
              </p:ext>
            </p:extLst>
          </p:nvPr>
        </p:nvGraphicFramePr>
        <p:xfrm>
          <a:off x="107504" y="404664"/>
          <a:ext cx="891853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5625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Trend delle procedure eseguite dal 2008 al 2022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3593261939"/>
              </p:ext>
            </p:extLst>
          </p:nvPr>
        </p:nvGraphicFramePr>
        <p:xfrm>
          <a:off x="395536" y="1412776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52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eseguite nel 2022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23.501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119957427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785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2211</TotalTime>
  <Words>149</Words>
  <Application>Microsoft Office PowerPoint</Application>
  <PresentationFormat>Presentazione su schermo (4:3)</PresentationFormat>
  <Paragraphs>30</Paragraphs>
  <Slides>16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9" baseType="lpstr">
      <vt:lpstr>Arial</vt:lpstr>
      <vt:lpstr>Calibri</vt:lpstr>
      <vt:lpstr>Chiaro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23.501 Interventi effettuati in Italia</vt:lpstr>
      <vt:lpstr>23.501 Interventi - Suddivisione per regione</vt:lpstr>
      <vt:lpstr>Trend delle procedure eseguite dal 2008 al 2022</vt:lpstr>
      <vt:lpstr>Tipologia delle procedure eseguite nel 2022 Totale 23.501  interventi</vt:lpstr>
      <vt:lpstr>Tipologia delle procedure eseguite nel 2022 Totale 23.501  interventi</vt:lpstr>
      <vt:lpstr>Tipologia delle procedure endoscopiche eseguite nel 2022 Totale 2.214  interventi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conoscitiva anno 2009</dc:title>
  <dc:creator>Eliana</dc:creator>
  <cp:lastModifiedBy>Eliana Rispoli</cp:lastModifiedBy>
  <cp:revision>242</cp:revision>
  <dcterms:created xsi:type="dcterms:W3CDTF">2010-04-22T08:06:16Z</dcterms:created>
  <dcterms:modified xsi:type="dcterms:W3CDTF">2023-03-26T19:22:38Z</dcterms:modified>
</cp:coreProperties>
</file>