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3.xml" ContentType="application/vnd.openxmlformats-officedocument.presentationml.notesSlide+xml"/>
  <Override PartName="/ppt/charts/chart10.xml" ContentType="application/vnd.openxmlformats-officedocument.drawingml.chart+xml"/>
  <Override PartName="/ppt/notesSlides/notesSlide4.xml" ContentType="application/vnd.openxmlformats-officedocument.presentationml.notesSlide+xml"/>
  <Override PartName="/ppt/charts/chart11.xml" ContentType="application/vnd.openxmlformats-officedocument.drawingml.chart+xml"/>
  <Override PartName="/ppt/notesSlides/notesSlide5.xml" ContentType="application/vnd.openxmlformats-officedocument.presentationml.notesSlide+xml"/>
  <Override PartName="/ppt/charts/chart12.xml" ContentType="application/vnd.openxmlformats-officedocument.drawingml.chart+xml"/>
  <Override PartName="/ppt/notesSlides/notesSlide6.xml" ContentType="application/vnd.openxmlformats-officedocument.presentationml.notesSlide+xml"/>
  <Override PartName="/ppt/charts/chart13.xml" ContentType="application/vnd.openxmlformats-officedocument.drawingml.chart+xml"/>
  <Override PartName="/ppt/notesSlides/notesSlide7.xml" ContentType="application/vnd.openxmlformats-officedocument.presentationml.notesSlide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8" r:id="rId1"/>
  </p:sldMasterIdLst>
  <p:notesMasterIdLst>
    <p:notesMasterId r:id="rId18"/>
  </p:notesMasterIdLst>
  <p:handoutMasterIdLst>
    <p:handoutMasterId r:id="rId19"/>
  </p:handoutMasterIdLst>
  <p:sldIdLst>
    <p:sldId id="275" r:id="rId2"/>
    <p:sldId id="276" r:id="rId3"/>
    <p:sldId id="295" r:id="rId4"/>
    <p:sldId id="278" r:id="rId5"/>
    <p:sldId id="277" r:id="rId6"/>
    <p:sldId id="289" r:id="rId7"/>
    <p:sldId id="288" r:id="rId8"/>
    <p:sldId id="279" r:id="rId9"/>
    <p:sldId id="281" r:id="rId10"/>
    <p:sldId id="284" r:id="rId11"/>
    <p:sldId id="290" r:id="rId12"/>
    <p:sldId id="282" r:id="rId13"/>
    <p:sldId id="291" r:id="rId14"/>
    <p:sldId id="292" r:id="rId15"/>
    <p:sldId id="294" r:id="rId16"/>
    <p:sldId id="293" r:id="rId1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844" autoAdjust="0"/>
    <p:restoredTop sz="90175" autoAdjust="0"/>
  </p:normalViewPr>
  <p:slideViewPr>
    <p:cSldViewPr>
      <p:cViewPr varScale="1">
        <p:scale>
          <a:sx n="103" d="100"/>
          <a:sy n="103" d="100"/>
        </p:scale>
        <p:origin x="2358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Centri</c:v>
                </c:pt>
              </c:strCache>
            </c:strRef>
          </c:tx>
          <c:invertIfNegative val="0"/>
          <c:cat>
            <c:strRef>
              <c:f>Foglio1!$A$2:$A$16</c:f>
              <c:strCache>
                <c:ptCount val="15"/>
                <c:pt idx="0">
                  <c:v>Anno 2008</c:v>
                </c:pt>
                <c:pt idx="1">
                  <c:v>Anno 2009</c:v>
                </c:pt>
                <c:pt idx="2">
                  <c:v>Anno 2010</c:v>
                </c:pt>
                <c:pt idx="3">
                  <c:v>Anno 2011</c:v>
                </c:pt>
                <c:pt idx="4">
                  <c:v>Anno 2012</c:v>
                </c:pt>
                <c:pt idx="5">
                  <c:v>Anno 2013</c:v>
                </c:pt>
                <c:pt idx="6">
                  <c:v>Anno 2014</c:v>
                </c:pt>
                <c:pt idx="7">
                  <c:v>Anno 2015</c:v>
                </c:pt>
                <c:pt idx="8">
                  <c:v>Anno 2016</c:v>
                </c:pt>
                <c:pt idx="9">
                  <c:v>Anno 2017</c:v>
                </c:pt>
                <c:pt idx="10">
                  <c:v>Anno 2018</c:v>
                </c:pt>
                <c:pt idx="11">
                  <c:v>Anno 2019</c:v>
                </c:pt>
                <c:pt idx="12">
                  <c:v>Anno 2020</c:v>
                </c:pt>
                <c:pt idx="13">
                  <c:v>Anno 2021</c:v>
                </c:pt>
                <c:pt idx="14">
                  <c:v>Anno 2022</c:v>
                </c:pt>
              </c:strCache>
            </c:strRef>
          </c:cat>
          <c:val>
            <c:numRef>
              <c:f>Foglio1!$B$2:$B$16</c:f>
              <c:numCache>
                <c:formatCode>General</c:formatCode>
                <c:ptCount val="15"/>
                <c:pt idx="0">
                  <c:v>91</c:v>
                </c:pt>
                <c:pt idx="1">
                  <c:v>93</c:v>
                </c:pt>
                <c:pt idx="2">
                  <c:v>97</c:v>
                </c:pt>
                <c:pt idx="3">
                  <c:v>98</c:v>
                </c:pt>
                <c:pt idx="4">
                  <c:v>100</c:v>
                </c:pt>
                <c:pt idx="5">
                  <c:v>77</c:v>
                </c:pt>
                <c:pt idx="6">
                  <c:v>83</c:v>
                </c:pt>
                <c:pt idx="7">
                  <c:v>109</c:v>
                </c:pt>
                <c:pt idx="8">
                  <c:v>108</c:v>
                </c:pt>
                <c:pt idx="9">
                  <c:v>142</c:v>
                </c:pt>
                <c:pt idx="10">
                  <c:v>151</c:v>
                </c:pt>
                <c:pt idx="11">
                  <c:v>152</c:v>
                </c:pt>
                <c:pt idx="12">
                  <c:v>133</c:v>
                </c:pt>
                <c:pt idx="13">
                  <c:v>138</c:v>
                </c:pt>
                <c:pt idx="14">
                  <c:v>139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93-47C9-94C9-A68EF114CD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94193440"/>
        <c:axId val="-1794190720"/>
      </c:barChart>
      <c:catAx>
        <c:axId val="-17941934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-1794190720"/>
        <c:crosses val="autoZero"/>
        <c:auto val="1"/>
        <c:lblAlgn val="ctr"/>
        <c:lblOffset val="100"/>
        <c:noMultiLvlLbl val="0"/>
      </c:catAx>
      <c:valAx>
        <c:axId val="-1794190720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-1794193440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80902154994591"/>
          <c:y val="1.4904447236692011E-2"/>
          <c:w val="0.81356933041302737"/>
          <c:h val="0.7000947469060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Bendaggio gastrico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2012</c:v>
                </c:pt>
                <c:pt idx="1">
                  <c:v>Casistica 2013</c:v>
                </c:pt>
                <c:pt idx="2">
                  <c:v>Casistica 2014</c:v>
                </c:pt>
                <c:pt idx="3">
                  <c:v>Casistica 2015</c:v>
                </c:pt>
                <c:pt idx="4">
                  <c:v>Casistica 2016</c:v>
                </c:pt>
                <c:pt idx="5">
                  <c:v>Casistica 2017</c:v>
                </c:pt>
                <c:pt idx="6">
                  <c:v>Casistica 2018</c:v>
                </c:pt>
                <c:pt idx="7">
                  <c:v>Casistica 2019</c:v>
                </c:pt>
                <c:pt idx="8">
                  <c:v>Casistica 2020</c:v>
                </c:pt>
                <c:pt idx="9">
                  <c:v>Casistica 2021</c:v>
                </c:pt>
                <c:pt idx="10">
                  <c:v>Casistica 2022</c:v>
                </c:pt>
              </c:strCache>
            </c:strRef>
          </c:cat>
          <c:val>
            <c:numRef>
              <c:f>Foglio1!$B$2:$B$12</c:f>
              <c:numCache>
                <c:formatCode>General</c:formatCode>
                <c:ptCount val="11"/>
                <c:pt idx="0">
                  <c:v>2556</c:v>
                </c:pt>
                <c:pt idx="1">
                  <c:v>2283</c:v>
                </c:pt>
                <c:pt idx="2">
                  <c:v>2182</c:v>
                </c:pt>
                <c:pt idx="3">
                  <c:v>2406</c:v>
                </c:pt>
                <c:pt idx="4">
                  <c:v>2293</c:v>
                </c:pt>
                <c:pt idx="5">
                  <c:v>1988</c:v>
                </c:pt>
                <c:pt idx="6">
                  <c:v>1351</c:v>
                </c:pt>
                <c:pt idx="7">
                  <c:v>1065</c:v>
                </c:pt>
                <c:pt idx="8">
                  <c:v>1325</c:v>
                </c:pt>
                <c:pt idx="9">
                  <c:v>1191</c:v>
                </c:pt>
                <c:pt idx="10">
                  <c:v>1237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B-4336-9485-35C9C2B5A568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By pass gastrico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2012</c:v>
                </c:pt>
                <c:pt idx="1">
                  <c:v>Casistica 2013</c:v>
                </c:pt>
                <c:pt idx="2">
                  <c:v>Casistica 2014</c:v>
                </c:pt>
                <c:pt idx="3">
                  <c:v>Casistica 2015</c:v>
                </c:pt>
                <c:pt idx="4">
                  <c:v>Casistica 2016</c:v>
                </c:pt>
                <c:pt idx="5">
                  <c:v>Casistica 2017</c:v>
                </c:pt>
                <c:pt idx="6">
                  <c:v>Casistica 2018</c:v>
                </c:pt>
                <c:pt idx="7">
                  <c:v>Casistica 2019</c:v>
                </c:pt>
                <c:pt idx="8">
                  <c:v>Casistica 2020</c:v>
                </c:pt>
                <c:pt idx="9">
                  <c:v>Casistica 2021</c:v>
                </c:pt>
                <c:pt idx="10">
                  <c:v>Casistica 2022</c:v>
                </c:pt>
              </c:strCache>
            </c:strRef>
          </c:cat>
          <c:val>
            <c:numRef>
              <c:f>Foglio1!$C$2:$C$12</c:f>
              <c:numCache>
                <c:formatCode>General</c:formatCode>
                <c:ptCount val="11"/>
                <c:pt idx="0">
                  <c:v>1593</c:v>
                </c:pt>
                <c:pt idx="1">
                  <c:v>1805</c:v>
                </c:pt>
                <c:pt idx="2">
                  <c:v>1628</c:v>
                </c:pt>
                <c:pt idx="3">
                  <c:v>1912</c:v>
                </c:pt>
                <c:pt idx="4">
                  <c:v>2104</c:v>
                </c:pt>
                <c:pt idx="5">
                  <c:v>2361</c:v>
                </c:pt>
                <c:pt idx="6">
                  <c:v>2581</c:v>
                </c:pt>
                <c:pt idx="7">
                  <c:v>2205</c:v>
                </c:pt>
                <c:pt idx="8">
                  <c:v>1814</c:v>
                </c:pt>
                <c:pt idx="9">
                  <c:v>2748</c:v>
                </c:pt>
                <c:pt idx="10">
                  <c:v>2768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4B-4336-9485-35C9C2B5A568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Diversione + Duodenal switch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2012</c:v>
                </c:pt>
                <c:pt idx="1">
                  <c:v>Casistica 2013</c:v>
                </c:pt>
                <c:pt idx="2">
                  <c:v>Casistica 2014</c:v>
                </c:pt>
                <c:pt idx="3">
                  <c:v>Casistica 2015</c:v>
                </c:pt>
                <c:pt idx="4">
                  <c:v>Casistica 2016</c:v>
                </c:pt>
                <c:pt idx="5">
                  <c:v>Casistica 2017</c:v>
                </c:pt>
                <c:pt idx="6">
                  <c:v>Casistica 2018</c:v>
                </c:pt>
                <c:pt idx="7">
                  <c:v>Casistica 2019</c:v>
                </c:pt>
                <c:pt idx="8">
                  <c:v>Casistica 2020</c:v>
                </c:pt>
                <c:pt idx="9">
                  <c:v>Casistica 2021</c:v>
                </c:pt>
                <c:pt idx="10">
                  <c:v>Casistica 2022</c:v>
                </c:pt>
              </c:strCache>
            </c:strRef>
          </c:cat>
          <c:val>
            <c:numRef>
              <c:f>Foglio1!$D$2:$D$12</c:f>
              <c:numCache>
                <c:formatCode>General</c:formatCode>
                <c:ptCount val="11"/>
                <c:pt idx="0">
                  <c:v>246</c:v>
                </c:pt>
                <c:pt idx="1">
                  <c:v>202</c:v>
                </c:pt>
                <c:pt idx="2">
                  <c:v>124</c:v>
                </c:pt>
                <c:pt idx="3">
                  <c:v>143</c:v>
                </c:pt>
                <c:pt idx="4">
                  <c:v>101</c:v>
                </c:pt>
                <c:pt idx="5">
                  <c:v>41</c:v>
                </c:pt>
                <c:pt idx="6">
                  <c:v>45</c:v>
                </c:pt>
                <c:pt idx="7">
                  <c:v>43</c:v>
                </c:pt>
                <c:pt idx="8">
                  <c:v>42</c:v>
                </c:pt>
                <c:pt idx="9">
                  <c:v>53</c:v>
                </c:pt>
                <c:pt idx="10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24B-4336-9485-35C9C2B5A568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Sleeve gastrectomy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2012</c:v>
                </c:pt>
                <c:pt idx="1">
                  <c:v>Casistica 2013</c:v>
                </c:pt>
                <c:pt idx="2">
                  <c:v>Casistica 2014</c:v>
                </c:pt>
                <c:pt idx="3">
                  <c:v>Casistica 2015</c:v>
                </c:pt>
                <c:pt idx="4">
                  <c:v>Casistica 2016</c:v>
                </c:pt>
                <c:pt idx="5">
                  <c:v>Casistica 2017</c:v>
                </c:pt>
                <c:pt idx="6">
                  <c:v>Casistica 2018</c:v>
                </c:pt>
                <c:pt idx="7">
                  <c:v>Casistica 2019</c:v>
                </c:pt>
                <c:pt idx="8">
                  <c:v>Casistica 2020</c:v>
                </c:pt>
                <c:pt idx="9">
                  <c:v>Casistica 2021</c:v>
                </c:pt>
                <c:pt idx="10">
                  <c:v>Casistica 2022</c:v>
                </c:pt>
              </c:strCache>
            </c:strRef>
          </c:cat>
          <c:val>
            <c:numRef>
              <c:f>Foglio1!$E$2:$E$12</c:f>
              <c:numCache>
                <c:formatCode>General</c:formatCode>
                <c:ptCount val="11"/>
                <c:pt idx="0">
                  <c:v>2383</c:v>
                </c:pt>
                <c:pt idx="1">
                  <c:v>2889</c:v>
                </c:pt>
                <c:pt idx="2">
                  <c:v>3799</c:v>
                </c:pt>
                <c:pt idx="3">
                  <c:v>5594</c:v>
                </c:pt>
                <c:pt idx="4">
                  <c:v>7976</c:v>
                </c:pt>
                <c:pt idx="5">
                  <c:v>9046</c:v>
                </c:pt>
                <c:pt idx="6">
                  <c:v>9850</c:v>
                </c:pt>
                <c:pt idx="7">
                  <c:v>10291</c:v>
                </c:pt>
                <c:pt idx="8">
                  <c:v>8178</c:v>
                </c:pt>
                <c:pt idx="9">
                  <c:v>12359</c:v>
                </c:pt>
                <c:pt idx="10">
                  <c:v>13381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24B-4336-9485-35C9C2B5A568}"/>
            </c:ext>
          </c:extLst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Gastric Plication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cat>
            <c:strRef>
              <c:f>Foglio1!$A$2:$A$12</c:f>
              <c:strCache>
                <c:ptCount val="11"/>
                <c:pt idx="0">
                  <c:v>Casistica 2012</c:v>
                </c:pt>
                <c:pt idx="1">
                  <c:v>Casistica 2013</c:v>
                </c:pt>
                <c:pt idx="2">
                  <c:v>Casistica 2014</c:v>
                </c:pt>
                <c:pt idx="3">
                  <c:v>Casistica 2015</c:v>
                </c:pt>
                <c:pt idx="4">
                  <c:v>Casistica 2016</c:v>
                </c:pt>
                <c:pt idx="5">
                  <c:v>Casistica 2017</c:v>
                </c:pt>
                <c:pt idx="6">
                  <c:v>Casistica 2018</c:v>
                </c:pt>
                <c:pt idx="7">
                  <c:v>Casistica 2019</c:v>
                </c:pt>
                <c:pt idx="8">
                  <c:v>Casistica 2020</c:v>
                </c:pt>
                <c:pt idx="9">
                  <c:v>Casistica 2021</c:v>
                </c:pt>
                <c:pt idx="10">
                  <c:v>Casistica 2022</c:v>
                </c:pt>
              </c:strCache>
            </c:strRef>
          </c:cat>
          <c:val>
            <c:numRef>
              <c:f>Foglio1!$F$2:$F$12</c:f>
              <c:numCache>
                <c:formatCode>General</c:formatCode>
                <c:ptCount val="11"/>
                <c:pt idx="0">
                  <c:v>203</c:v>
                </c:pt>
                <c:pt idx="1">
                  <c:v>112</c:v>
                </c:pt>
                <c:pt idx="2">
                  <c:v>268</c:v>
                </c:pt>
                <c:pt idx="3">
                  <c:v>180</c:v>
                </c:pt>
                <c:pt idx="4">
                  <c:v>82</c:v>
                </c:pt>
                <c:pt idx="5">
                  <c:v>34</c:v>
                </c:pt>
                <c:pt idx="6">
                  <c:v>93</c:v>
                </c:pt>
                <c:pt idx="7">
                  <c:v>61</c:v>
                </c:pt>
                <c:pt idx="8">
                  <c:v>27</c:v>
                </c:pt>
                <c:pt idx="9">
                  <c:v>46</c:v>
                </c:pt>
                <c:pt idx="10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24B-4336-9485-35C9C2B5A568}"/>
            </c:ext>
          </c:extLst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OAGB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2012</c:v>
                </c:pt>
                <c:pt idx="1">
                  <c:v>Casistica 2013</c:v>
                </c:pt>
                <c:pt idx="2">
                  <c:v>Casistica 2014</c:v>
                </c:pt>
                <c:pt idx="3">
                  <c:v>Casistica 2015</c:v>
                </c:pt>
                <c:pt idx="4">
                  <c:v>Casistica 2016</c:v>
                </c:pt>
                <c:pt idx="5">
                  <c:v>Casistica 2017</c:v>
                </c:pt>
                <c:pt idx="6">
                  <c:v>Casistica 2018</c:v>
                </c:pt>
                <c:pt idx="7">
                  <c:v>Casistica 2019</c:v>
                </c:pt>
                <c:pt idx="8">
                  <c:v>Casistica 2020</c:v>
                </c:pt>
                <c:pt idx="9">
                  <c:v>Casistica 2021</c:v>
                </c:pt>
                <c:pt idx="10">
                  <c:v>Casistica 2022</c:v>
                </c:pt>
              </c:strCache>
            </c:strRef>
          </c:cat>
          <c:val>
            <c:numRef>
              <c:f>Foglio1!$G$2:$G$12</c:f>
              <c:numCache>
                <c:formatCode>General</c:formatCode>
                <c:ptCount val="11"/>
                <c:pt idx="0">
                  <c:v>348</c:v>
                </c:pt>
                <c:pt idx="1">
                  <c:v>538</c:v>
                </c:pt>
                <c:pt idx="2">
                  <c:v>477</c:v>
                </c:pt>
                <c:pt idx="3">
                  <c:v>870</c:v>
                </c:pt>
                <c:pt idx="4">
                  <c:v>1239</c:v>
                </c:pt>
                <c:pt idx="5">
                  <c:v>1715</c:v>
                </c:pt>
                <c:pt idx="6">
                  <c:v>2266</c:v>
                </c:pt>
                <c:pt idx="7">
                  <c:v>1790</c:v>
                </c:pt>
                <c:pt idx="8">
                  <c:v>1827</c:v>
                </c:pt>
                <c:pt idx="9">
                  <c:v>3325</c:v>
                </c:pt>
                <c:pt idx="10">
                  <c:v>2956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24B-4336-9485-35C9C2B5A568}"/>
            </c:ext>
          </c:extLst>
        </c:ser>
        <c:ser>
          <c:idx val="6"/>
          <c:order val="6"/>
          <c:tx>
            <c:strRef>
              <c:f>Foglio1!$H$1</c:f>
              <c:strCache>
                <c:ptCount val="1"/>
                <c:pt idx="0">
                  <c:v>Varie</c:v>
                </c:pt>
              </c:strCache>
            </c:strRef>
          </c:tx>
          <c:invertIfNegative val="0"/>
          <c:cat>
            <c:strRef>
              <c:f>Foglio1!$A$2:$A$12</c:f>
              <c:strCache>
                <c:ptCount val="11"/>
                <c:pt idx="0">
                  <c:v>Casistica 2012</c:v>
                </c:pt>
                <c:pt idx="1">
                  <c:v>Casistica 2013</c:v>
                </c:pt>
                <c:pt idx="2">
                  <c:v>Casistica 2014</c:v>
                </c:pt>
                <c:pt idx="3">
                  <c:v>Casistica 2015</c:v>
                </c:pt>
                <c:pt idx="4">
                  <c:v>Casistica 2016</c:v>
                </c:pt>
                <c:pt idx="5">
                  <c:v>Casistica 2017</c:v>
                </c:pt>
                <c:pt idx="6">
                  <c:v>Casistica 2018</c:v>
                </c:pt>
                <c:pt idx="7">
                  <c:v>Casistica 2019</c:v>
                </c:pt>
                <c:pt idx="8">
                  <c:v>Casistica 2020</c:v>
                </c:pt>
                <c:pt idx="9">
                  <c:v>Casistica 2021</c:v>
                </c:pt>
                <c:pt idx="10">
                  <c:v>Casistica 2022</c:v>
                </c:pt>
              </c:strCache>
            </c:strRef>
          </c:cat>
          <c:val>
            <c:numRef>
              <c:f>Foglio1!$H$2:$H$12</c:f>
              <c:numCache>
                <c:formatCode>General</c:formatCode>
                <c:ptCount val="11"/>
                <c:pt idx="0">
                  <c:v>38</c:v>
                </c:pt>
                <c:pt idx="1">
                  <c:v>23</c:v>
                </c:pt>
                <c:pt idx="2">
                  <c:v>40</c:v>
                </c:pt>
                <c:pt idx="3">
                  <c:v>378</c:v>
                </c:pt>
                <c:pt idx="4">
                  <c:v>586</c:v>
                </c:pt>
                <c:pt idx="5">
                  <c:v>2335</c:v>
                </c:pt>
                <c:pt idx="6">
                  <c:v>2040</c:v>
                </c:pt>
                <c:pt idx="7">
                  <c:v>1425</c:v>
                </c:pt>
                <c:pt idx="8">
                  <c:v>1801</c:v>
                </c:pt>
                <c:pt idx="9">
                  <c:v>2747</c:v>
                </c:pt>
                <c:pt idx="10">
                  <c:v>3092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24B-4336-9485-35C9C2B5A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-1792124320"/>
        <c:axId val="-1792125408"/>
      </c:barChart>
      <c:catAx>
        <c:axId val="-1792124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5408"/>
        <c:crosses val="autoZero"/>
        <c:auto val="1"/>
        <c:lblAlgn val="ctr"/>
        <c:lblOffset val="100"/>
        <c:noMultiLvlLbl val="0"/>
      </c:catAx>
      <c:valAx>
        <c:axId val="-1792125408"/>
        <c:scaling>
          <c:orientation val="minMax"/>
        </c:scaling>
        <c:delete val="1"/>
        <c:axPos val="l"/>
        <c:majorGridlines/>
        <c:numFmt formatCode="General" sourceLinked="1"/>
        <c:majorTickMark val="none"/>
        <c:minorTickMark val="none"/>
        <c:tickLblPos val="nextTo"/>
        <c:crossAx val="-17921243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80902154994591"/>
          <c:y val="1.4904447236692011E-2"/>
          <c:w val="0.81356933041302737"/>
          <c:h val="0.7000947469060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Sleeve gastrectomy percentuale</c:v>
                </c:pt>
              </c:strCache>
            </c:strRef>
          </c:tx>
          <c:invertIfNegative val="0"/>
          <c:cat>
            <c:strRef>
              <c:f>Foglio1!$A$2:$A$16</c:f>
              <c:strCache>
                <c:ptCount val="15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  <c:pt idx="10">
                  <c:v>Casistica 2018</c:v>
                </c:pt>
                <c:pt idx="11">
                  <c:v>Casistica 2019</c:v>
                </c:pt>
                <c:pt idx="12">
                  <c:v>Casistica 2020</c:v>
                </c:pt>
                <c:pt idx="13">
                  <c:v>Casistica 2021</c:v>
                </c:pt>
                <c:pt idx="14">
                  <c:v>Casistica 2022</c:v>
                </c:pt>
              </c:strCache>
            </c:strRef>
          </c:cat>
          <c:val>
            <c:numRef>
              <c:f>Foglio1!$B$2:$B$16</c:f>
              <c:numCache>
                <c:formatCode>0%</c:formatCode>
                <c:ptCount val="15"/>
                <c:pt idx="0">
                  <c:v>8.8717777033813186E-2</c:v>
                </c:pt>
                <c:pt idx="1">
                  <c:v>0.17907339927121291</c:v>
                </c:pt>
                <c:pt idx="2">
                  <c:v>0.25107626076260764</c:v>
                </c:pt>
                <c:pt idx="3">
                  <c:v>0.30329914056002216</c:v>
                </c:pt>
                <c:pt idx="4">
                  <c:v>0.31170699803793328</c:v>
                </c:pt>
                <c:pt idx="5">
                  <c:v>0.35640266469282011</c:v>
                </c:pt>
                <c:pt idx="6">
                  <c:v>0.43234323432343236</c:v>
                </c:pt>
                <c:pt idx="7">
                  <c:v>0.48715492467125315</c:v>
                </c:pt>
                <c:pt idx="8">
                  <c:v>0.51903429426693559</c:v>
                </c:pt>
                <c:pt idx="9">
                  <c:v>0.51632420091324205</c:v>
                </c:pt>
                <c:pt idx="10">
                  <c:v>0.5404367387248985</c:v>
                </c:pt>
                <c:pt idx="11">
                  <c:v>0.60965639810426542</c:v>
                </c:pt>
                <c:pt idx="12">
                  <c:v>0.54469162115358993</c:v>
                </c:pt>
                <c:pt idx="13">
                  <c:v>0.55004673105167123</c:v>
                </c:pt>
                <c:pt idx="14">
                  <c:v>0.56999999999999995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B-4336-9485-35C9C2B5A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"/>
        <c:axId val="-1792124320"/>
        <c:axId val="-1792125408"/>
      </c:barChart>
      <c:catAx>
        <c:axId val="-1792124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5408"/>
        <c:crosses val="autoZero"/>
        <c:auto val="1"/>
        <c:lblAlgn val="ctr"/>
        <c:lblOffset val="100"/>
        <c:noMultiLvlLbl val="0"/>
      </c:catAx>
      <c:valAx>
        <c:axId val="-1792125408"/>
        <c:scaling>
          <c:orientation val="minMax"/>
        </c:scaling>
        <c:delete val="1"/>
        <c:axPos val="l"/>
        <c:majorGridlines/>
        <c:numFmt formatCode="0%" sourceLinked="1"/>
        <c:majorTickMark val="none"/>
        <c:minorTickMark val="none"/>
        <c:tickLblPos val="nextTo"/>
        <c:crossAx val="-17921243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80902154994591"/>
          <c:y val="1.4904447236692011E-2"/>
          <c:w val="0.81356933041302737"/>
          <c:h val="0.7000947469060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Bendaggio gastrico</c:v>
                </c:pt>
              </c:strCache>
            </c:strRef>
          </c:tx>
          <c:invertIfNegative val="0"/>
          <c:cat>
            <c:strRef>
              <c:f>Foglio1!$A$2:$A$16</c:f>
              <c:strCache>
                <c:ptCount val="15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  <c:pt idx="10">
                  <c:v>Casistica 2018</c:v>
                </c:pt>
                <c:pt idx="11">
                  <c:v>Casistica 2019</c:v>
                </c:pt>
                <c:pt idx="12">
                  <c:v>Casistica 2020</c:v>
                </c:pt>
                <c:pt idx="13">
                  <c:v>Casistica 2021</c:v>
                </c:pt>
                <c:pt idx="14">
                  <c:v>Casistica 2022</c:v>
                </c:pt>
              </c:strCache>
            </c:strRef>
          </c:cat>
          <c:val>
            <c:numRef>
              <c:f>Foglio1!$B$2:$B$16</c:f>
              <c:numCache>
                <c:formatCode>0%</c:formatCode>
                <c:ptCount val="15"/>
                <c:pt idx="0">
                  <c:v>0.53314362236357549</c:v>
                </c:pt>
                <c:pt idx="1">
                  <c:v>0.43935450286309213</c:v>
                </c:pt>
                <c:pt idx="2">
                  <c:v>0.41005535055350556</c:v>
                </c:pt>
                <c:pt idx="3">
                  <c:v>0.36359855835874688</c:v>
                </c:pt>
                <c:pt idx="4">
                  <c:v>0.33433616742969263</c:v>
                </c:pt>
                <c:pt idx="5">
                  <c:v>0.28164322723908214</c:v>
                </c:pt>
                <c:pt idx="6">
                  <c:v>0.24832138386252417</c:v>
                </c:pt>
                <c:pt idx="7">
                  <c:v>0.20952712705738918</c:v>
                </c:pt>
                <c:pt idx="8">
                  <c:v>0.14921585215071256</c:v>
                </c:pt>
                <c:pt idx="9">
                  <c:v>0.11347031963470319</c:v>
                </c:pt>
                <c:pt idx="10">
                  <c:v>7.4124876549983537E-2</c:v>
                </c:pt>
                <c:pt idx="11">
                  <c:v>6.3092417061611381E-2</c:v>
                </c:pt>
                <c:pt idx="12">
                  <c:v>8.8250965765285738E-2</c:v>
                </c:pt>
                <c:pt idx="13">
                  <c:v>5.3006364324179982E-2</c:v>
                </c:pt>
                <c:pt idx="14">
                  <c:v>5.2636058040083401E-2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B-4336-9485-35C9C2B5A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1792124320"/>
        <c:axId val="-1792125408"/>
      </c:barChart>
      <c:catAx>
        <c:axId val="-1792124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5408"/>
        <c:crosses val="autoZero"/>
        <c:auto val="1"/>
        <c:lblAlgn val="ctr"/>
        <c:lblOffset val="100"/>
        <c:noMultiLvlLbl val="0"/>
      </c:catAx>
      <c:valAx>
        <c:axId val="-1792125408"/>
        <c:scaling>
          <c:orientation val="minMax"/>
        </c:scaling>
        <c:delete val="1"/>
        <c:axPos val="l"/>
        <c:majorGridlines/>
        <c:numFmt formatCode="0%" sourceLinked="1"/>
        <c:majorTickMark val="none"/>
        <c:minorTickMark val="none"/>
        <c:tickLblPos val="nextTo"/>
        <c:crossAx val="-17921243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80902154994591"/>
          <c:y val="1.4904447236692011E-2"/>
          <c:w val="0.81356933041302737"/>
          <c:h val="0.7000947469060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By pass gastrico</c:v>
                </c:pt>
              </c:strCache>
            </c:strRef>
          </c:tx>
          <c:invertIfNegative val="0"/>
          <c:cat>
            <c:strRef>
              <c:f>Foglio1!$A$2:$A$16</c:f>
              <c:strCache>
                <c:ptCount val="15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  <c:pt idx="10">
                  <c:v>Casistica 2018</c:v>
                </c:pt>
                <c:pt idx="11">
                  <c:v>Casistica 2019</c:v>
                </c:pt>
                <c:pt idx="12">
                  <c:v>Casistica 2020</c:v>
                </c:pt>
                <c:pt idx="13">
                  <c:v>Casistica 2021</c:v>
                </c:pt>
                <c:pt idx="14">
                  <c:v>Casistica 2022</c:v>
                </c:pt>
              </c:strCache>
            </c:strRef>
          </c:cat>
          <c:val>
            <c:numRef>
              <c:f>Foglio1!$B$2:$B$16</c:f>
              <c:numCache>
                <c:formatCode>0%</c:formatCode>
                <c:ptCount val="15"/>
                <c:pt idx="0">
                  <c:v>0.23552058921995314</c:v>
                </c:pt>
                <c:pt idx="1">
                  <c:v>0.25438139857712999</c:v>
                </c:pt>
                <c:pt idx="2">
                  <c:v>0.25322878228782286</c:v>
                </c:pt>
                <c:pt idx="3">
                  <c:v>0.24896035486553922</c:v>
                </c:pt>
                <c:pt idx="4">
                  <c:v>0.20837148463047744</c:v>
                </c:pt>
                <c:pt idx="5">
                  <c:v>0.2226745620528004</c:v>
                </c:pt>
                <c:pt idx="6">
                  <c:v>0.18527369978377148</c:v>
                </c:pt>
                <c:pt idx="7">
                  <c:v>0.16650701036314552</c:v>
                </c:pt>
                <c:pt idx="8">
                  <c:v>0.13691676970130801</c:v>
                </c:pt>
                <c:pt idx="9">
                  <c:v>0.13476027397260273</c:v>
                </c:pt>
                <c:pt idx="10">
                  <c:v>0.14161088554811807</c:v>
                </c:pt>
                <c:pt idx="11">
                  <c:v>0.13062796208530805</c:v>
                </c:pt>
                <c:pt idx="12">
                  <c:v>0.12082056747036099</c:v>
                </c:pt>
                <c:pt idx="13">
                  <c:v>0.1223018380880324</c:v>
                </c:pt>
                <c:pt idx="14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B-4336-9485-35C9C2B5A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1792124320"/>
        <c:axId val="-1792125408"/>
      </c:barChart>
      <c:catAx>
        <c:axId val="-1792124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5408"/>
        <c:crosses val="autoZero"/>
        <c:auto val="1"/>
        <c:lblAlgn val="ctr"/>
        <c:lblOffset val="100"/>
        <c:noMultiLvlLbl val="0"/>
      </c:catAx>
      <c:valAx>
        <c:axId val="-1792125408"/>
        <c:scaling>
          <c:orientation val="minMax"/>
        </c:scaling>
        <c:delete val="1"/>
        <c:axPos val="l"/>
        <c:majorGridlines/>
        <c:numFmt formatCode="0%" sourceLinked="1"/>
        <c:majorTickMark val="none"/>
        <c:minorTickMark val="none"/>
        <c:tickLblPos val="nextTo"/>
        <c:crossAx val="-17921243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080902154994591"/>
          <c:y val="1.4904447236692011E-2"/>
          <c:w val="0.81356933041302737"/>
          <c:h val="0.7000947469060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OAGB</c:v>
                </c:pt>
              </c:strCache>
            </c:strRef>
          </c:tx>
          <c:invertIfNegative val="0"/>
          <c:cat>
            <c:strRef>
              <c:f>Foglio1!$A$2:$A$16</c:f>
              <c:strCache>
                <c:ptCount val="15"/>
                <c:pt idx="0">
                  <c:v>Casistica 2008</c:v>
                </c:pt>
                <c:pt idx="1">
                  <c:v>Casistica 2009</c:v>
                </c:pt>
                <c:pt idx="2">
                  <c:v>Casistica 2010</c:v>
                </c:pt>
                <c:pt idx="3">
                  <c:v>Casistica 2011</c:v>
                </c:pt>
                <c:pt idx="4">
                  <c:v>Casistica 2012</c:v>
                </c:pt>
                <c:pt idx="5">
                  <c:v>Casistica 2013</c:v>
                </c:pt>
                <c:pt idx="6">
                  <c:v>Casistica 2014</c:v>
                </c:pt>
                <c:pt idx="7">
                  <c:v>Casistica 2015</c:v>
                </c:pt>
                <c:pt idx="8">
                  <c:v>Casistica 2016</c:v>
                </c:pt>
                <c:pt idx="9">
                  <c:v>Casistica 2017</c:v>
                </c:pt>
                <c:pt idx="10">
                  <c:v>Casistica 2018</c:v>
                </c:pt>
                <c:pt idx="11">
                  <c:v>Casistica 2019</c:v>
                </c:pt>
                <c:pt idx="12">
                  <c:v>Casistica 2020</c:v>
                </c:pt>
                <c:pt idx="13">
                  <c:v>Casistica 2021</c:v>
                </c:pt>
                <c:pt idx="14">
                  <c:v>Casistica 2021</c:v>
                </c:pt>
              </c:strCache>
            </c:strRef>
          </c:cat>
          <c:val>
            <c:numRef>
              <c:f>Foglio1!$B$2:$B$16</c:f>
              <c:numCache>
                <c:formatCode>0%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4.5519947678221061E-2</c:v>
                </c:pt>
                <c:pt idx="5">
                  <c:v>6.6370589686651868E-2</c:v>
                </c:pt>
                <c:pt idx="6">
                  <c:v>5.428473881870946E-2</c:v>
                </c:pt>
                <c:pt idx="7">
                  <c:v>7.5764173125489859E-2</c:v>
                </c:pt>
                <c:pt idx="8">
                  <c:v>8.0627318279429941E-2</c:v>
                </c:pt>
                <c:pt idx="9">
                  <c:v>9.7888127853881277E-2</c:v>
                </c:pt>
                <c:pt idx="10">
                  <c:v>0.12432788324371777</c:v>
                </c:pt>
                <c:pt idx="11">
                  <c:v>0.10604265402843602</c:v>
                </c:pt>
                <c:pt idx="12">
                  <c:v>0.12168642600239776</c:v>
                </c:pt>
                <c:pt idx="13">
                  <c:v>0.14798166362543949</c:v>
                </c:pt>
                <c:pt idx="14">
                  <c:v>0.12578188162205864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4B-4336-9485-35C9C2B5A5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1792124320"/>
        <c:axId val="-1792125408"/>
      </c:barChart>
      <c:catAx>
        <c:axId val="-17921243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5408"/>
        <c:crosses val="autoZero"/>
        <c:auto val="1"/>
        <c:lblAlgn val="ctr"/>
        <c:lblOffset val="100"/>
        <c:noMultiLvlLbl val="0"/>
      </c:catAx>
      <c:valAx>
        <c:axId val="-1792125408"/>
        <c:scaling>
          <c:orientation val="minMax"/>
        </c:scaling>
        <c:delete val="1"/>
        <c:axPos val="l"/>
        <c:majorGridlines/>
        <c:numFmt formatCode="0%" sourceLinked="1"/>
        <c:majorTickMark val="none"/>
        <c:minorTickMark val="none"/>
        <c:tickLblPos val="nextTo"/>
        <c:crossAx val="-179212432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416132049365007E-2"/>
          <c:y val="0"/>
          <c:w val="0.89358217180051203"/>
          <c:h val="0.82760692484785636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Partec.</c:v>
                </c:pt>
              </c:strCache>
            </c:strRef>
          </c:tx>
          <c:invertIfNegative val="0"/>
          <c:cat>
            <c:strRef>
              <c:f>Foglio1!$A$2:$A$16</c:f>
              <c:strCache>
                <c:ptCount val="15"/>
                <c:pt idx="0">
                  <c:v>Anno 2008</c:v>
                </c:pt>
                <c:pt idx="1">
                  <c:v>Anno 2009</c:v>
                </c:pt>
                <c:pt idx="2">
                  <c:v>Anno 2010</c:v>
                </c:pt>
                <c:pt idx="3">
                  <c:v>Anno 2011</c:v>
                </c:pt>
                <c:pt idx="4">
                  <c:v>Anno 2012</c:v>
                </c:pt>
                <c:pt idx="5">
                  <c:v>Anno 2013</c:v>
                </c:pt>
                <c:pt idx="6">
                  <c:v>Anno 2014</c:v>
                </c:pt>
                <c:pt idx="7">
                  <c:v>Anno 2015</c:v>
                </c:pt>
                <c:pt idx="8">
                  <c:v>Anno 2016</c:v>
                </c:pt>
                <c:pt idx="9">
                  <c:v>Anno 2017</c:v>
                </c:pt>
                <c:pt idx="10">
                  <c:v>Anno 2018</c:v>
                </c:pt>
                <c:pt idx="11">
                  <c:v>Anno 2019</c:v>
                </c:pt>
                <c:pt idx="12">
                  <c:v>Anno 2020</c:v>
                </c:pt>
                <c:pt idx="13">
                  <c:v>Anno 2021</c:v>
                </c:pt>
                <c:pt idx="14">
                  <c:v>Anno 2022</c:v>
                </c:pt>
              </c:strCache>
            </c:strRef>
          </c:cat>
          <c:val>
            <c:numRef>
              <c:f>Foglio1!$B$2:$B$16</c:f>
              <c:numCache>
                <c:formatCode>0%</c:formatCode>
                <c:ptCount val="15"/>
                <c:pt idx="0">
                  <c:v>0.93400000000000005</c:v>
                </c:pt>
                <c:pt idx="1">
                  <c:v>0.91400000000000003</c:v>
                </c:pt>
                <c:pt idx="2">
                  <c:v>0.91800000000000004</c:v>
                </c:pt>
                <c:pt idx="3">
                  <c:v>0.91800000000000004</c:v>
                </c:pt>
                <c:pt idx="4">
                  <c:v>0.78</c:v>
                </c:pt>
                <c:pt idx="5">
                  <c:v>1</c:v>
                </c:pt>
                <c:pt idx="6">
                  <c:v>0.92769999999999997</c:v>
                </c:pt>
                <c:pt idx="7">
                  <c:v>0.91800000000000004</c:v>
                </c:pt>
                <c:pt idx="8">
                  <c:v>0.98</c:v>
                </c:pt>
                <c:pt idx="9">
                  <c:v>0.77</c:v>
                </c:pt>
                <c:pt idx="10">
                  <c:v>0.71</c:v>
                </c:pt>
                <c:pt idx="11">
                  <c:v>0.74</c:v>
                </c:pt>
                <c:pt idx="12">
                  <c:v>0.93</c:v>
                </c:pt>
                <c:pt idx="13">
                  <c:v>0.93</c:v>
                </c:pt>
                <c:pt idx="1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553-4818-85D0-3CAA165D82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94189088"/>
        <c:axId val="-1792133568"/>
      </c:barChart>
      <c:catAx>
        <c:axId val="-17941890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it-IT"/>
          </a:p>
        </c:txPr>
        <c:crossAx val="-1792133568"/>
        <c:crosses val="autoZero"/>
        <c:auto val="1"/>
        <c:lblAlgn val="ctr"/>
        <c:lblOffset val="100"/>
        <c:noMultiLvlLbl val="0"/>
      </c:catAx>
      <c:valAx>
        <c:axId val="-1792133568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0%" sourceLinked="1"/>
        <c:majorTickMark val="out"/>
        <c:minorTickMark val="none"/>
        <c:tickLblPos val="nextTo"/>
        <c:crossAx val="-1794189088"/>
        <c:crosses val="autoZero"/>
        <c:crossBetween val="between"/>
      </c:valAx>
      <c:dTable>
        <c:showHorzBorder val="1"/>
        <c:showVertBorder val="1"/>
        <c:showOutline val="1"/>
        <c:showKeys val="0"/>
        <c:txPr>
          <a:bodyPr/>
          <a:lstStyle/>
          <a:p>
            <a:pPr rtl="0">
              <a:defRPr sz="14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Basso Volume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Foglio1!$A$2:$A$8</c:f>
              <c:strCache>
                <c:ptCount val="7"/>
                <c:pt idx="0">
                  <c:v>Anno 2016</c:v>
                </c:pt>
                <c:pt idx="1">
                  <c:v>Anno 2017</c:v>
                </c:pt>
                <c:pt idx="2">
                  <c:v>Anno 2018</c:v>
                </c:pt>
                <c:pt idx="3">
                  <c:v>Anno 2019</c:v>
                </c:pt>
                <c:pt idx="4">
                  <c:v>Anno 2020</c:v>
                </c:pt>
                <c:pt idx="5">
                  <c:v>Anno 2021</c:v>
                </c:pt>
                <c:pt idx="6">
                  <c:v>Anno 2022</c:v>
                </c:pt>
              </c:strCache>
            </c:strRef>
          </c:cat>
          <c:val>
            <c:numRef>
              <c:f>Foglio1!$B$2:$B$8</c:f>
              <c:numCache>
                <c:formatCode>0%</c:formatCode>
                <c:ptCount val="7"/>
                <c:pt idx="0">
                  <c:v>0.29245283018867924</c:v>
                </c:pt>
                <c:pt idx="1">
                  <c:v>0.30909090909090908</c:v>
                </c:pt>
                <c:pt idx="2">
                  <c:v>0.26168224299065418</c:v>
                </c:pt>
                <c:pt idx="3">
                  <c:v>0.31858407079646017</c:v>
                </c:pt>
                <c:pt idx="4">
                  <c:v>0.41935483870967744</c:v>
                </c:pt>
                <c:pt idx="5">
                  <c:v>0.37</c:v>
                </c:pt>
                <c:pt idx="6">
                  <c:v>0.35338345864661652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6C-4B5A-B701-10036379D706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Medio Volume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Foglio1!$A$2:$A$8</c:f>
              <c:strCache>
                <c:ptCount val="7"/>
                <c:pt idx="0">
                  <c:v>Anno 2016</c:v>
                </c:pt>
                <c:pt idx="1">
                  <c:v>Anno 2017</c:v>
                </c:pt>
                <c:pt idx="2">
                  <c:v>Anno 2018</c:v>
                </c:pt>
                <c:pt idx="3">
                  <c:v>Anno 2019</c:v>
                </c:pt>
                <c:pt idx="4">
                  <c:v>Anno 2020</c:v>
                </c:pt>
                <c:pt idx="5">
                  <c:v>Anno 2021</c:v>
                </c:pt>
                <c:pt idx="6">
                  <c:v>Anno 2022</c:v>
                </c:pt>
              </c:strCache>
            </c:strRef>
          </c:cat>
          <c:val>
            <c:numRef>
              <c:f>Foglio1!$C$2:$C$8</c:f>
              <c:numCache>
                <c:formatCode>0%</c:formatCode>
                <c:ptCount val="7"/>
                <c:pt idx="0">
                  <c:v>0.22641509433962265</c:v>
                </c:pt>
                <c:pt idx="1">
                  <c:v>0.2</c:v>
                </c:pt>
                <c:pt idx="2">
                  <c:v>0.25233644859813081</c:v>
                </c:pt>
                <c:pt idx="3">
                  <c:v>0.19469026548672566</c:v>
                </c:pt>
                <c:pt idx="4">
                  <c:v>0.19354838709677419</c:v>
                </c:pt>
                <c:pt idx="5">
                  <c:v>0.15</c:v>
                </c:pt>
                <c:pt idx="6">
                  <c:v>0.17293233082706766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6C-4B5A-B701-10036379D706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Alto Volume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Foglio1!$A$2:$A$8</c:f>
              <c:strCache>
                <c:ptCount val="7"/>
                <c:pt idx="0">
                  <c:v>Anno 2016</c:v>
                </c:pt>
                <c:pt idx="1">
                  <c:v>Anno 2017</c:v>
                </c:pt>
                <c:pt idx="2">
                  <c:v>Anno 2018</c:v>
                </c:pt>
                <c:pt idx="3">
                  <c:v>Anno 2019</c:v>
                </c:pt>
                <c:pt idx="4">
                  <c:v>Anno 2020</c:v>
                </c:pt>
                <c:pt idx="5">
                  <c:v>Anno 2021</c:v>
                </c:pt>
                <c:pt idx="6">
                  <c:v>Anno 2022</c:v>
                </c:pt>
              </c:strCache>
            </c:strRef>
          </c:cat>
          <c:val>
            <c:numRef>
              <c:f>Foglio1!$D$2:$D$8</c:f>
              <c:numCache>
                <c:formatCode>0%</c:formatCode>
                <c:ptCount val="7"/>
                <c:pt idx="0">
                  <c:v>0.48113207547169812</c:v>
                </c:pt>
                <c:pt idx="1">
                  <c:v>0.49090909090909091</c:v>
                </c:pt>
                <c:pt idx="2">
                  <c:v>0.48598130841121495</c:v>
                </c:pt>
                <c:pt idx="3">
                  <c:v>0.48672566371681414</c:v>
                </c:pt>
                <c:pt idx="4">
                  <c:v>0.38709677419354838</c:v>
                </c:pt>
                <c:pt idx="5">
                  <c:v>0.48</c:v>
                </c:pt>
                <c:pt idx="6">
                  <c:v>0.48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6C-4B5A-B701-10036379D7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78117375"/>
        <c:axId val="778118207"/>
      </c:barChart>
      <c:catAx>
        <c:axId val="7781173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78118207"/>
        <c:crosses val="autoZero"/>
        <c:auto val="1"/>
        <c:lblAlgn val="ctr"/>
        <c:lblOffset val="100"/>
        <c:noMultiLvlLbl val="0"/>
      </c:catAx>
      <c:valAx>
        <c:axId val="7781182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778117375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SommaDitotale_procedure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FEB-4894-9306-A900130DC81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BFEB-4894-9306-A900130DC81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BFEB-4894-9306-A900130DC81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FEB-4894-9306-A900130DC81B}"/>
              </c:ext>
            </c:extLst>
          </c:dPt>
          <c:dLbls>
            <c:dLbl>
              <c:idx val="0"/>
              <c:layout>
                <c:manualLayout>
                  <c:x val="7.098765432098765E-2"/>
                  <c:y val="-3.184445555432113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FEB-4894-9306-A900130DC81B}"/>
                </c:ext>
              </c:extLst>
            </c:dLbl>
            <c:dLbl>
              <c:idx val="1"/>
              <c:layout>
                <c:manualLayout>
                  <c:x val="5.5555555555555552E-2"/>
                  <c:y val="4.8991470083570516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FEB-4894-9306-A900130DC81B}"/>
                </c:ext>
              </c:extLst>
            </c:dLbl>
            <c:dLbl>
              <c:idx val="2"/>
              <c:layout>
                <c:manualLayout>
                  <c:x val="-0.26543209876543211"/>
                  <c:y val="-4.8991470083570958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FEB-4894-9306-A900130DC81B}"/>
                </c:ext>
              </c:extLst>
            </c:dLbl>
            <c:dLbl>
              <c:idx val="3"/>
              <c:layout>
                <c:manualLayout>
                  <c:x val="-5.4012345679012377E-2"/>
                  <c:y val="0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FEB-4894-9306-A900130DC8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Foglio1!$A$2:$A$5</c:f>
              <c:strCache>
                <c:ptCount val="4"/>
                <c:pt idx="0">
                  <c:v>Centro</c:v>
                </c:pt>
                <c:pt idx="1">
                  <c:v>Isole</c:v>
                </c:pt>
                <c:pt idx="2">
                  <c:v>Nord</c:v>
                </c:pt>
                <c:pt idx="3">
                  <c:v>Sud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3738</c:v>
                </c:pt>
                <c:pt idx="1">
                  <c:v>1953</c:v>
                </c:pt>
                <c:pt idx="2">
                  <c:v>12866</c:v>
                </c:pt>
                <c:pt idx="3">
                  <c:v>4944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EB-4894-9306-A900130DC81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SommaDitotale_procedure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000" b="1"/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Foglio1!$A$2:$A$21</c:f>
              <c:strCache>
                <c:ptCount val="20"/>
                <c:pt idx="0">
                  <c:v>Abruzzo</c:v>
                </c:pt>
                <c:pt idx="1">
                  <c:v>Basilicata</c:v>
                </c:pt>
                <c:pt idx="2">
                  <c:v>Calabria</c:v>
                </c:pt>
                <c:pt idx="3">
                  <c:v>Campania</c:v>
                </c:pt>
                <c:pt idx="4">
                  <c:v>Emilia Romagna</c:v>
                </c:pt>
                <c:pt idx="5">
                  <c:v>Friuli Venezia Giulia</c:v>
                </c:pt>
                <c:pt idx="6">
                  <c:v>Lazio</c:v>
                </c:pt>
                <c:pt idx="7">
                  <c:v>Liguria</c:v>
                </c:pt>
                <c:pt idx="8">
                  <c:v>Lombardia</c:v>
                </c:pt>
                <c:pt idx="9">
                  <c:v>Marche</c:v>
                </c:pt>
                <c:pt idx="10">
                  <c:v>Molise</c:v>
                </c:pt>
                <c:pt idx="11">
                  <c:v>Piemonte</c:v>
                </c:pt>
                <c:pt idx="12">
                  <c:v>Puglia</c:v>
                </c:pt>
                <c:pt idx="13">
                  <c:v>Sardegna</c:v>
                </c:pt>
                <c:pt idx="14">
                  <c:v>Sicilia</c:v>
                </c:pt>
                <c:pt idx="15">
                  <c:v>Toscana</c:v>
                </c:pt>
                <c:pt idx="16">
                  <c:v>Trentino Alto Adige</c:v>
                </c:pt>
                <c:pt idx="17">
                  <c:v>Umbria</c:v>
                </c:pt>
                <c:pt idx="18">
                  <c:v>Valle d'Aosta</c:v>
                </c:pt>
                <c:pt idx="19">
                  <c:v>Veneto</c:v>
                </c:pt>
              </c:strCache>
            </c:strRef>
          </c:cat>
          <c:val>
            <c:numRef>
              <c:f>Foglio1!$B$2:$B$21</c:f>
              <c:numCache>
                <c:formatCode>General</c:formatCode>
                <c:ptCount val="20"/>
                <c:pt idx="0">
                  <c:v>810</c:v>
                </c:pt>
                <c:pt idx="1">
                  <c:v>158</c:v>
                </c:pt>
                <c:pt idx="2">
                  <c:v>533</c:v>
                </c:pt>
                <c:pt idx="3">
                  <c:v>3234</c:v>
                </c:pt>
                <c:pt idx="4">
                  <c:v>1880</c:v>
                </c:pt>
                <c:pt idx="5">
                  <c:v>353</c:v>
                </c:pt>
                <c:pt idx="6">
                  <c:v>1849</c:v>
                </c:pt>
                <c:pt idx="7">
                  <c:v>191</c:v>
                </c:pt>
                <c:pt idx="8">
                  <c:v>8671</c:v>
                </c:pt>
                <c:pt idx="9">
                  <c:v>80</c:v>
                </c:pt>
                <c:pt idx="10">
                  <c:v>20</c:v>
                </c:pt>
                <c:pt idx="11">
                  <c:v>698</c:v>
                </c:pt>
                <c:pt idx="12">
                  <c:v>1019</c:v>
                </c:pt>
                <c:pt idx="13">
                  <c:v>564</c:v>
                </c:pt>
                <c:pt idx="14">
                  <c:v>1389</c:v>
                </c:pt>
                <c:pt idx="15">
                  <c:v>866</c:v>
                </c:pt>
                <c:pt idx="16">
                  <c:v>137</c:v>
                </c:pt>
                <c:pt idx="17">
                  <c:v>113</c:v>
                </c:pt>
                <c:pt idx="18">
                  <c:v>10</c:v>
                </c:pt>
                <c:pt idx="19">
                  <c:v>926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66-44C7-B770-DD99666978C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"/>
        <c:axId val="-1725644944"/>
        <c:axId val="-1725642224"/>
      </c:barChart>
      <c:catAx>
        <c:axId val="-172564494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txPr>
          <a:bodyPr/>
          <a:lstStyle/>
          <a:p>
            <a:pPr algn="just">
              <a:defRPr sz="900"/>
            </a:pPr>
            <a:endParaRPr lang="it-IT"/>
          </a:p>
        </c:txPr>
        <c:crossAx val="-1725642224"/>
        <c:crosses val="autoZero"/>
        <c:auto val="1"/>
        <c:lblAlgn val="ctr"/>
        <c:lblOffset val="100"/>
        <c:noMultiLvlLbl val="0"/>
      </c:catAx>
      <c:valAx>
        <c:axId val="-1725642224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numFmt formatCode="General" sourceLinked="1"/>
        <c:majorTickMark val="none"/>
        <c:minorTickMark val="none"/>
        <c:tickLblPos val="nextTo"/>
        <c:crossAx val="-172564494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6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Casi</c:v>
                </c:pt>
              </c:strCache>
            </c:strRef>
          </c:tx>
          <c:invertIfNegative val="0"/>
          <c:cat>
            <c:strRef>
              <c:f>Foglio1!$A$2:$A$16</c:f>
              <c:strCache>
                <c:ptCount val="15"/>
                <c:pt idx="0">
                  <c:v>Casi 2008</c:v>
                </c:pt>
                <c:pt idx="1">
                  <c:v>Casi 2009</c:v>
                </c:pt>
                <c:pt idx="2">
                  <c:v>Casi 2010</c:v>
                </c:pt>
                <c:pt idx="3">
                  <c:v>Casi 2011</c:v>
                </c:pt>
                <c:pt idx="4">
                  <c:v>Casi 2012</c:v>
                </c:pt>
                <c:pt idx="5">
                  <c:v>Casi 2013</c:v>
                </c:pt>
                <c:pt idx="6">
                  <c:v>Casi 2014</c:v>
                </c:pt>
                <c:pt idx="7">
                  <c:v>Casi 2015</c:v>
                </c:pt>
                <c:pt idx="8">
                  <c:v>Casi 2016</c:v>
                </c:pt>
                <c:pt idx="9">
                  <c:v>Casi 2017</c:v>
                </c:pt>
                <c:pt idx="10">
                  <c:v>Casi 2018</c:v>
                </c:pt>
                <c:pt idx="11">
                  <c:v>Casi 2019</c:v>
                </c:pt>
                <c:pt idx="12">
                  <c:v>Casi 2020</c:v>
                </c:pt>
                <c:pt idx="13">
                  <c:v>Casi 2021</c:v>
                </c:pt>
                <c:pt idx="14">
                  <c:v>Casi 2022</c:v>
                </c:pt>
              </c:strCache>
            </c:strRef>
          </c:cat>
          <c:val>
            <c:numRef>
              <c:f>Foglio1!$B$2:$B$16</c:f>
              <c:numCache>
                <c:formatCode>_-* #,##0_-;\-* #,##0_-;_-* "-"??_-;_-@_-</c:formatCode>
                <c:ptCount val="15"/>
                <c:pt idx="0">
                  <c:v>5974</c:v>
                </c:pt>
                <c:pt idx="1">
                  <c:v>5763</c:v>
                </c:pt>
                <c:pt idx="2">
                  <c:v>6504</c:v>
                </c:pt>
                <c:pt idx="3">
                  <c:v>7214</c:v>
                </c:pt>
                <c:pt idx="4">
                  <c:v>7645</c:v>
                </c:pt>
                <c:pt idx="5">
                  <c:v>8106</c:v>
                </c:pt>
                <c:pt idx="6">
                  <c:v>8787</c:v>
                </c:pt>
                <c:pt idx="7">
                  <c:v>11483</c:v>
                </c:pt>
                <c:pt idx="8">
                  <c:v>15367</c:v>
                </c:pt>
                <c:pt idx="9">
                  <c:v>17520</c:v>
                </c:pt>
                <c:pt idx="10">
                  <c:v>18226</c:v>
                </c:pt>
                <c:pt idx="11">
                  <c:v>16880</c:v>
                </c:pt>
                <c:pt idx="12">
                  <c:v>15014</c:v>
                </c:pt>
                <c:pt idx="13">
                  <c:v>22469</c:v>
                </c:pt>
                <c:pt idx="14">
                  <c:v>23501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73-4C7F-B411-85BC6BFA28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92129760"/>
        <c:axId val="-1792121600"/>
      </c:barChart>
      <c:catAx>
        <c:axId val="-17921297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-1792121600"/>
        <c:crosses val="autoZero"/>
        <c:auto val="1"/>
        <c:lblAlgn val="ctr"/>
        <c:lblOffset val="100"/>
        <c:noMultiLvlLbl val="0"/>
      </c:catAx>
      <c:valAx>
        <c:axId val="-1792121600"/>
        <c:scaling>
          <c:orientation val="minMax"/>
        </c:scaling>
        <c:delete val="1"/>
        <c:axPos val="l"/>
        <c:majorGridlines/>
        <c:numFmt formatCode="_-* #,##0_-;\-* #,##0_-;_-* &quot;-&quot;??_-;_-@_-" sourceLinked="1"/>
        <c:majorTickMark val="none"/>
        <c:minorTickMark val="none"/>
        <c:tickLblPos val="nextTo"/>
        <c:crossAx val="-179212976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050"/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1E2-42E6-B74B-A4620161D9F7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1E2-42E6-B74B-A4620161D9F7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1E2-42E6-B74B-A4620161D9F7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1E2-42E6-B74B-A4620161D9F7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1E2-42E6-B74B-A4620161D9F7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31E2-42E6-B74B-A4620161D9F7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31E2-42E6-B74B-A4620161D9F7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31E2-42E6-B74B-A4620161D9F7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31E2-42E6-B74B-A4620161D9F7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31E2-42E6-B74B-A4620161D9F7}"/>
              </c:ext>
            </c:extLst>
          </c:dPt>
          <c:cat>
            <c:strRef>
              <c:f>Foglio1!$A$1:$J$1</c:f>
              <c:strCache>
                <c:ptCount val="10"/>
                <c:pt idx="0">
                  <c:v> Bendaggio Gastrico </c:v>
                </c:pt>
                <c:pt idx="1">
                  <c:v> Bypass gastrico </c:v>
                </c:pt>
                <c:pt idx="2">
                  <c:v> Diversione Sec. Scopinaro </c:v>
                </c:pt>
                <c:pt idx="3">
                  <c:v> Duodenal Switch </c:v>
                </c:pt>
                <c:pt idx="4">
                  <c:v> Sleeve Gastrectomy </c:v>
                </c:pt>
                <c:pt idx="5">
                  <c:v> Plicatura </c:v>
                </c:pt>
                <c:pt idx="6">
                  <c:v> Mini Gastric Bypass </c:v>
                </c:pt>
                <c:pt idx="7">
                  <c:v> Gastroplastica verticale </c:v>
                </c:pt>
                <c:pt idx="8">
                  <c:v> Altre procedure </c:v>
                </c:pt>
                <c:pt idx="9">
                  <c:v> Procedure endoscopiche </c:v>
                </c:pt>
              </c:strCache>
            </c:strRef>
          </c:cat>
          <c:val>
            <c:numRef>
              <c:f>Foglio1!$A$2:$J$2</c:f>
              <c:numCache>
                <c:formatCode>General</c:formatCode>
                <c:ptCount val="10"/>
                <c:pt idx="0">
                  <c:v>1237</c:v>
                </c:pt>
                <c:pt idx="1">
                  <c:v>2768</c:v>
                </c:pt>
                <c:pt idx="2">
                  <c:v>15</c:v>
                </c:pt>
                <c:pt idx="3">
                  <c:v>28</c:v>
                </c:pt>
                <c:pt idx="4">
                  <c:v>13381</c:v>
                </c:pt>
                <c:pt idx="5">
                  <c:v>24</c:v>
                </c:pt>
                <c:pt idx="6">
                  <c:v>2956</c:v>
                </c:pt>
                <c:pt idx="7">
                  <c:v>83</c:v>
                </c:pt>
                <c:pt idx="8">
                  <c:v>795</c:v>
                </c:pt>
                <c:pt idx="9">
                  <c:v>2214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B5-4CC6-A823-46726CCA64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"/>
        <c:overlap val="-27"/>
        <c:axId val="1531960080"/>
        <c:axId val="1531967984"/>
      </c:barChart>
      <c:catAx>
        <c:axId val="153196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7984"/>
        <c:crosses val="autoZero"/>
        <c:auto val="1"/>
        <c:lblAlgn val="ctr"/>
        <c:lblOffset val="100"/>
        <c:noMultiLvlLbl val="0"/>
      </c:catAx>
      <c:valAx>
        <c:axId val="1531967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00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964697159252843"/>
          <c:y val="0.17832450623230919"/>
          <c:w val="0.42543219835477225"/>
          <c:h val="0.73021944493729563"/>
        </c:manualLayout>
      </c:layout>
      <c:pieChart>
        <c:varyColors val="1"/>
        <c:ser>
          <c:idx val="0"/>
          <c:order val="0"/>
          <c:dPt>
            <c:idx val="4"/>
            <c:bubble3D val="0"/>
            <c:spPr>
              <a:solidFill>
                <a:srgbClr val="FFC000"/>
              </a:solidFill>
            </c:spPr>
            <c:extLst>
              <c:ext xmlns:c16="http://schemas.microsoft.com/office/drawing/2014/chart" uri="{C3380CC4-5D6E-409C-BE32-E72D297353CC}">
                <c16:uniqueId val="{00000001-C968-48D7-8FB9-3CF9C9483628}"/>
              </c:ext>
            </c:extLst>
          </c:dPt>
          <c:dLbls>
            <c:dLbl>
              <c:idx val="0"/>
              <c:layout>
                <c:manualLayout>
                  <c:x val="0.37062447810458338"/>
                  <c:y val="-3.555689085955623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8056533145062741E-2"/>
                      <c:h val="0.1350409655975206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968-48D7-8FB9-3CF9C9483628}"/>
                </c:ext>
              </c:extLst>
            </c:dLbl>
            <c:dLbl>
              <c:idx val="1"/>
              <c:layout>
                <c:manualLayout>
                  <c:x val="0.22091961780232314"/>
                  <c:y val="3.2852900258177858E-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311231995728072"/>
                      <c:h val="0.119246700615354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968-48D7-8FB9-3CF9C9483628}"/>
                </c:ext>
              </c:extLst>
            </c:dLbl>
            <c:dLbl>
              <c:idx val="2"/>
              <c:layout>
                <c:manualLayout>
                  <c:x val="0.15102908592593656"/>
                  <c:y val="5.140743068348951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274051539076301"/>
                      <c:h val="0.1324085881004929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C968-48D7-8FB9-3CF9C9483628}"/>
                </c:ext>
              </c:extLst>
            </c:dLbl>
            <c:dLbl>
              <c:idx val="3"/>
              <c:layout>
                <c:manualLayout>
                  <c:x val="0.14053165239704549"/>
                  <c:y val="0.2774693773660306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70007902347768"/>
                      <c:h val="0.119246700615354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C968-48D7-8FB9-3CF9C9483628}"/>
                </c:ext>
              </c:extLst>
            </c:dLbl>
            <c:dLbl>
              <c:idx val="4"/>
              <c:layout>
                <c:manualLayout>
                  <c:x val="-0.23690692073640562"/>
                  <c:y val="-5.2648586309647187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1983435532252688"/>
                      <c:h val="0.116614323118326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C968-48D7-8FB9-3CF9C9483628}"/>
                </c:ext>
              </c:extLst>
            </c:dLbl>
            <c:dLbl>
              <c:idx val="5"/>
              <c:layout>
                <c:manualLayout>
                  <c:x val="-0.19438857152072708"/>
                  <c:y val="0.2317412493139235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3108261268461214E-2"/>
                      <c:h val="8.857950277498188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C968-48D7-8FB9-3CF9C9483628}"/>
                </c:ext>
              </c:extLst>
            </c:dLbl>
            <c:dLbl>
              <c:idx val="6"/>
              <c:layout>
                <c:manualLayout>
                  <c:x val="-0.20495594575513115"/>
                  <c:y val="0.185399383484753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5074328658823"/>
                      <c:h val="0.1192467006153545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C968-48D7-8FB9-3CF9C9483628}"/>
                </c:ext>
              </c:extLst>
            </c:dLbl>
            <c:dLbl>
              <c:idx val="7"/>
              <c:layout>
                <c:manualLayout>
                  <c:x val="-0.22970028419781316"/>
                  <c:y val="0.107958775724753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100"/>
                  </a:pPr>
                  <a:endParaRPr lang="it-IT"/>
                </a:p>
              </c:txPr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682832283868102"/>
                      <c:h val="8.514725561173136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C968-48D7-8FB9-3CF9C9483628}"/>
                </c:ext>
              </c:extLst>
            </c:dLbl>
            <c:dLbl>
              <c:idx val="8"/>
              <c:layout>
                <c:manualLayout>
                  <c:x val="-0.24449120348635098"/>
                  <c:y val="-5.5280031074490893E-2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993966853924441"/>
                      <c:h val="7.92262059065747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C968-48D7-8FB9-3CF9C9483628}"/>
                </c:ext>
              </c:extLst>
            </c:dLbl>
            <c:dLbl>
              <c:idx val="9"/>
              <c:layout>
                <c:manualLayout>
                  <c:x val="-5.7794653640634915E-2"/>
                  <c:y val="-9.8550617095612927E-2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C968-48D7-8FB9-3CF9C9483628}"/>
                </c:ext>
              </c:extLst>
            </c:dLbl>
            <c:dLbl>
              <c:idx val="10"/>
              <c:layout>
                <c:manualLayout>
                  <c:x val="4.995065512434102E-2"/>
                  <c:y val="-0.10613663158488194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C968-48D7-8FB9-3CF9C9483628}"/>
                </c:ext>
              </c:extLst>
            </c:dLbl>
            <c:dLbl>
              <c:idx val="11"/>
              <c:layout>
                <c:manualLayout>
                  <c:x val="0.24100855953281178"/>
                  <c:y val="-0.106741042040105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C968-48D7-8FB9-3CF9C94836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/>
                </a:pPr>
                <a:endParaRPr lang="it-IT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Foglio1!$A$1:$J$1</c:f>
              <c:strCache>
                <c:ptCount val="10"/>
                <c:pt idx="0">
                  <c:v> Bendaggio Gastrico </c:v>
                </c:pt>
                <c:pt idx="1">
                  <c:v> Bypass gastrico </c:v>
                </c:pt>
                <c:pt idx="2">
                  <c:v> Diversione Sec. Scopinaro </c:v>
                </c:pt>
                <c:pt idx="3">
                  <c:v> Duodenal Switch </c:v>
                </c:pt>
                <c:pt idx="4">
                  <c:v> Sleeve Gastrectomy </c:v>
                </c:pt>
                <c:pt idx="5">
                  <c:v> Plicatura </c:v>
                </c:pt>
                <c:pt idx="6">
                  <c:v> Mini Gastric Bypass </c:v>
                </c:pt>
                <c:pt idx="7">
                  <c:v> Gastroplastica verticale </c:v>
                </c:pt>
                <c:pt idx="8">
                  <c:v> Altre procedure </c:v>
                </c:pt>
                <c:pt idx="9">
                  <c:v> Procedure endoscopiche </c:v>
                </c:pt>
              </c:strCache>
            </c:strRef>
          </c:cat>
          <c:val>
            <c:numRef>
              <c:f>Foglio1!$A$2:$J$2</c:f>
              <c:numCache>
                <c:formatCode>General</c:formatCode>
                <c:ptCount val="10"/>
                <c:pt idx="0">
                  <c:v>1237</c:v>
                </c:pt>
                <c:pt idx="1">
                  <c:v>2768</c:v>
                </c:pt>
                <c:pt idx="2">
                  <c:v>15</c:v>
                </c:pt>
                <c:pt idx="3">
                  <c:v>28</c:v>
                </c:pt>
                <c:pt idx="4">
                  <c:v>13381</c:v>
                </c:pt>
                <c:pt idx="5">
                  <c:v>24</c:v>
                </c:pt>
                <c:pt idx="6">
                  <c:v>2956</c:v>
                </c:pt>
                <c:pt idx="7">
                  <c:v>83</c:v>
                </c:pt>
                <c:pt idx="8">
                  <c:v>795</c:v>
                </c:pt>
                <c:pt idx="9">
                  <c:v>2214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C968-48D7-8FB9-3CF9C94836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100"/>
            </a:pPr>
            <a:endParaRPr lang="it-IT"/>
          </a:p>
        </c:txPr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it-IT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Foglio1!$A$2</c:f>
              <c:strCache>
                <c:ptCount val="1"/>
                <c:pt idx="0">
                  <c:v>Anno 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076-47E9-A0D2-F3131B109D1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076-47E9-A0D2-F3131B109D1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076-47E9-A0D2-F3131B109D11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076-47E9-A0D2-F3131B109D11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076-47E9-A0D2-F3131B109D11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076-47E9-A0D2-F3131B109D11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076-47E9-A0D2-F3131B109D11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7076-47E9-A0D2-F3131B109D11}"/>
              </c:ext>
            </c:extLst>
          </c:dPt>
          <c:cat>
            <c:strRef>
              <c:f>Foglio1!$B$1:$I$1</c:f>
              <c:strCache>
                <c:ptCount val="8"/>
                <c:pt idx="0">
                  <c:v> BIB </c:v>
                </c:pt>
                <c:pt idx="1">
                  <c:v> Pose </c:v>
                </c:pt>
                <c:pt idx="2">
                  <c:v> Stoma </c:v>
                </c:pt>
                <c:pt idx="3">
                  <c:v> Apollo ESG </c:v>
                </c:pt>
                <c:pt idx="4">
                  <c:v> Apollo Tore </c:v>
                </c:pt>
                <c:pt idx="5">
                  <c:v> Apollo revisione </c:v>
                </c:pt>
                <c:pt idx="6">
                  <c:v> EndoBar </c:v>
                </c:pt>
                <c:pt idx="7">
                  <c:v> Altre endoscopiche </c:v>
                </c:pt>
              </c:strCache>
            </c:strRef>
          </c:cat>
          <c:val>
            <c:numRef>
              <c:f>Foglio1!$B$2:$I$2</c:f>
              <c:numCache>
                <c:formatCode>General</c:formatCode>
                <c:ptCount val="8"/>
                <c:pt idx="0">
                  <c:v>1475</c:v>
                </c:pt>
                <c:pt idx="1">
                  <c:v>51</c:v>
                </c:pt>
                <c:pt idx="2">
                  <c:v>0</c:v>
                </c:pt>
                <c:pt idx="3">
                  <c:v>342</c:v>
                </c:pt>
                <c:pt idx="4">
                  <c:v>166</c:v>
                </c:pt>
                <c:pt idx="5">
                  <c:v>56</c:v>
                </c:pt>
                <c:pt idx="6">
                  <c:v>0</c:v>
                </c:pt>
                <c:pt idx="7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B5-4CC6-A823-46726CCA64EE}"/>
            </c:ext>
          </c:extLst>
        </c:ser>
        <c:ser>
          <c:idx val="1"/>
          <c:order val="1"/>
          <c:tx>
            <c:strRef>
              <c:f>Foglio1!$A$3</c:f>
              <c:strCache>
                <c:ptCount val="1"/>
                <c:pt idx="0">
                  <c:v>Anno 2022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Foglio1!$B$1:$I$1</c:f>
              <c:strCache>
                <c:ptCount val="8"/>
                <c:pt idx="0">
                  <c:v> BIB </c:v>
                </c:pt>
                <c:pt idx="1">
                  <c:v> Pose </c:v>
                </c:pt>
                <c:pt idx="2">
                  <c:v> Stoma </c:v>
                </c:pt>
                <c:pt idx="3">
                  <c:v> Apollo ESG </c:v>
                </c:pt>
                <c:pt idx="4">
                  <c:v> Apollo Tore </c:v>
                </c:pt>
                <c:pt idx="5">
                  <c:v> Apollo revisione </c:v>
                </c:pt>
                <c:pt idx="6">
                  <c:v> EndoBar </c:v>
                </c:pt>
                <c:pt idx="7">
                  <c:v> Altre endoscopiche </c:v>
                </c:pt>
              </c:strCache>
            </c:strRef>
          </c:cat>
          <c:val>
            <c:numRef>
              <c:f>Foglio1!$B$3:$I$3</c:f>
              <c:numCache>
                <c:formatCode>General</c:formatCode>
                <c:ptCount val="8"/>
                <c:pt idx="0">
                  <c:v>1592</c:v>
                </c:pt>
                <c:pt idx="1">
                  <c:v>25</c:v>
                </c:pt>
                <c:pt idx="2">
                  <c:v>0</c:v>
                </c:pt>
                <c:pt idx="3">
                  <c:v>409</c:v>
                </c:pt>
                <c:pt idx="4">
                  <c:v>79</c:v>
                </c:pt>
                <c:pt idx="5">
                  <c:v>68</c:v>
                </c:pt>
                <c:pt idx="6">
                  <c:v>0</c:v>
                </c:pt>
                <c:pt idx="7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DAAC-4ECB-BB43-CAF471742EC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"/>
        <c:overlap val="-27"/>
        <c:axId val="1531960080"/>
        <c:axId val="1531967984"/>
      </c:barChart>
      <c:catAx>
        <c:axId val="153196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7984"/>
        <c:crosses val="autoZero"/>
        <c:auto val="1"/>
        <c:lblAlgn val="ctr"/>
        <c:lblOffset val="100"/>
        <c:noMultiLvlLbl val="0"/>
      </c:catAx>
      <c:valAx>
        <c:axId val="1531967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5319600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</c:dTable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EBF076-4CD0-4A87-90F4-5706841922DC}" type="datetimeFigureOut">
              <a:rPr lang="it-IT" smtClean="0"/>
              <a:t>26/03/2023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7AA82-7127-4C14-9F27-DEB457FD9F6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0394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5DB037-0304-4332-9558-712D25425B7A}" type="datetimeFigureOut">
              <a:rPr lang="it-IT" smtClean="0"/>
              <a:t>26/03/2023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BDE876-50E0-45CD-9672-E83933FE2C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4896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3257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50415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880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427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3163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3390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BDE876-50E0-45CD-9672-E83933FE2C2A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339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26/03/2023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26/03/2023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26/03/2023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B0777-4C60-462E-A92C-CDAFD498799C}" type="datetimeFigureOut">
              <a:rPr lang="en-US" smtClean="0"/>
              <a:t>3/26/2023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DE6EB8-52AB-45EA-A660-3E1EBFA72987}" type="slidenum">
              <a:rPr lang="en-US" smtClean="0"/>
              <a:t>‹N›</a:t>
            </a:fld>
            <a:endParaRPr 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51520" y="6525344"/>
            <a:ext cx="8753093" cy="197570"/>
          </a:xfrm>
          <a:prstGeom prst="rect">
            <a:avLst/>
          </a:prstGeom>
        </p:spPr>
        <p:txBody>
          <a:bodyPr/>
          <a:lstStyle>
            <a:defPPr>
              <a:defRPr lang="it-IT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it-IT" sz="1050" dirty="0"/>
              <a:t>Dati Ufficiali SICOB</a:t>
            </a:r>
            <a:r>
              <a:rPr lang="it-IT" sz="1050" baseline="0" dirty="0"/>
              <a:t> - </a:t>
            </a:r>
            <a:r>
              <a:rPr lang="it-IT" sz="1050" dirty="0"/>
              <a:t>aggiornati al 15 marzo 2023</a:t>
            </a:r>
          </a:p>
        </p:txBody>
      </p:sp>
      <p:pic>
        <p:nvPicPr>
          <p:cNvPr id="8" name="Immagin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597352"/>
            <a:ext cx="1440160" cy="12615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26/03/2023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26/03/2023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26/03/2023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26/03/2023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26/03/2023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26/03/2023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DC9D6-4116-47A4-B2D7-66B5F23EBDCD}" type="datetimeFigureOut">
              <a:rPr lang="it-IT" smtClean="0"/>
              <a:t>26/03/2023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39DC9D6-4116-47A4-B2D7-66B5F23EBDCD}" type="datetimeFigureOut">
              <a:rPr lang="it-IT" smtClean="0"/>
              <a:t>26/03/2023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757B024-9C31-46B9-B8B9-407A8AEF7DEE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9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/>
          <p:cNvSpPr txBox="1">
            <a:spLocks/>
          </p:cNvSpPr>
          <p:nvPr/>
        </p:nvSpPr>
        <p:spPr>
          <a:xfrm>
            <a:off x="611560" y="476672"/>
            <a:ext cx="8137630" cy="230124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5400" kern="1200" cap="all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dirty="0"/>
              <a:t>Indagine conoscitiva</a:t>
            </a:r>
            <a:br>
              <a:rPr lang="it-IT" dirty="0"/>
            </a:br>
            <a:r>
              <a:rPr lang="it-IT" dirty="0"/>
              <a:t>anno 2022</a:t>
            </a:r>
          </a:p>
        </p:txBody>
      </p:sp>
      <p:sp>
        <p:nvSpPr>
          <p:cNvPr id="6" name="Sottotitolo 2"/>
          <p:cNvSpPr txBox="1">
            <a:spLocks/>
          </p:cNvSpPr>
          <p:nvPr/>
        </p:nvSpPr>
        <p:spPr>
          <a:xfrm>
            <a:off x="612958" y="3475928"/>
            <a:ext cx="6480048" cy="459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i="1" dirty="0"/>
              <a:t>Presidente M. Zappa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790" y="3584520"/>
            <a:ext cx="3387854" cy="2853911"/>
          </a:xfrm>
          <a:prstGeom prst="rect">
            <a:avLst/>
          </a:prstGeom>
        </p:spPr>
      </p:pic>
      <p:sp>
        <p:nvSpPr>
          <p:cNvPr id="8" name="Sottotitolo 2"/>
          <p:cNvSpPr txBox="1">
            <a:spLocks/>
          </p:cNvSpPr>
          <p:nvPr/>
        </p:nvSpPr>
        <p:spPr>
          <a:xfrm>
            <a:off x="620670" y="2880378"/>
            <a:ext cx="6480048" cy="459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i="1" dirty="0"/>
              <a:t>Dati Società Italiana di Chirurgia </a:t>
            </a:r>
          </a:p>
        </p:txBody>
      </p:sp>
      <p:sp>
        <p:nvSpPr>
          <p:cNvPr id="9" name="Sottotitolo 2"/>
          <p:cNvSpPr txBox="1">
            <a:spLocks/>
          </p:cNvSpPr>
          <p:nvPr/>
        </p:nvSpPr>
        <p:spPr>
          <a:xfrm>
            <a:off x="620670" y="4023005"/>
            <a:ext cx="6480048" cy="314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 sz="1400" i="1" dirty="0"/>
              <a:t>Dati aggiornati al 15 marzo 2023</a:t>
            </a:r>
          </a:p>
        </p:txBody>
      </p:sp>
    </p:spTree>
    <p:extLst>
      <p:ext uri="{BB962C8B-B14F-4D97-AF65-F5344CB8AC3E}">
        <p14:creationId xmlns:p14="http://schemas.microsoft.com/office/powerpoint/2010/main" val="874769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Tipologia delle procedure eseguite nel 2022</a:t>
            </a:r>
            <a:br>
              <a:rPr lang="it-IT" sz="2400" dirty="0"/>
            </a:br>
            <a:r>
              <a:rPr lang="it-IT" sz="2400" dirty="0"/>
              <a:t>Totale </a:t>
            </a:r>
            <a:r>
              <a:rPr lang="it-IT" b="1" dirty="0"/>
              <a:t>23.501 </a:t>
            </a:r>
            <a:r>
              <a:rPr lang="it-IT" sz="2400" dirty="0">
                <a:solidFill>
                  <a:srgbClr val="FFC000"/>
                </a:solidFill>
              </a:rPr>
              <a:t> </a:t>
            </a:r>
            <a:r>
              <a:rPr lang="it-IT" sz="2400" dirty="0"/>
              <a:t>interventi</a:t>
            </a:r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1622671167"/>
              </p:ext>
            </p:extLst>
          </p:nvPr>
        </p:nvGraphicFramePr>
        <p:xfrm>
          <a:off x="107504" y="1556792"/>
          <a:ext cx="8928992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889448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Tipologia delle procedure endoscopiche eseguite nel 2022</a:t>
            </a:r>
            <a:br>
              <a:rPr lang="it-IT" sz="2400" dirty="0"/>
            </a:br>
            <a:r>
              <a:rPr lang="it-IT" sz="2400" dirty="0"/>
              <a:t>Totale </a:t>
            </a:r>
            <a:r>
              <a:rPr lang="it-IT" b="1" dirty="0"/>
              <a:t>2.214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FFC000"/>
                </a:solidFill>
              </a:rPr>
              <a:t> </a:t>
            </a:r>
            <a:r>
              <a:rPr lang="it-IT" sz="2400" dirty="0"/>
              <a:t>interventi</a:t>
            </a: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2077605854"/>
              </p:ext>
            </p:extLst>
          </p:nvPr>
        </p:nvGraphicFramePr>
        <p:xfrm>
          <a:off x="251520" y="1397000"/>
          <a:ext cx="8496944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5606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249684"/>
            <a:ext cx="9144000" cy="7310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/>
              <a:t>Tipologia delle procedure eseguite dal 2012 al 2022</a:t>
            </a:r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2097894939"/>
              </p:ext>
            </p:extLst>
          </p:nvPr>
        </p:nvGraphicFramePr>
        <p:xfrm>
          <a:off x="0" y="980728"/>
          <a:ext cx="91440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509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249684"/>
            <a:ext cx="9144000" cy="7310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/>
              <a:t>SLEEVE Andamento Percentuale sul totale interventi</a:t>
            </a:r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847451309"/>
              </p:ext>
            </p:extLst>
          </p:nvPr>
        </p:nvGraphicFramePr>
        <p:xfrm>
          <a:off x="0" y="980728"/>
          <a:ext cx="914400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773767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249684"/>
            <a:ext cx="9144000" cy="7310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/>
              <a:t>BENDAGGI Andamento Percentuale sul totale interventi</a:t>
            </a:r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3380656891"/>
              </p:ext>
            </p:extLst>
          </p:nvPr>
        </p:nvGraphicFramePr>
        <p:xfrm>
          <a:off x="0" y="980728"/>
          <a:ext cx="91440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76084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249684"/>
            <a:ext cx="9144000" cy="7310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/>
              <a:t>BYPASS Andamento Percentuale sul totale interventi</a:t>
            </a:r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4101528507"/>
              </p:ext>
            </p:extLst>
          </p:nvPr>
        </p:nvGraphicFramePr>
        <p:xfrm>
          <a:off x="0" y="980728"/>
          <a:ext cx="91440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93915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249684"/>
            <a:ext cx="9144000" cy="73104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it-IT" sz="2400" dirty="0"/>
              <a:t>OAGB Andamento Percentuale sul totale interventi</a:t>
            </a:r>
          </a:p>
        </p:txBody>
      </p:sp>
      <p:graphicFrame>
        <p:nvGraphicFramePr>
          <p:cNvPr id="2" name="Grafico 1"/>
          <p:cNvGraphicFramePr/>
          <p:nvPr>
            <p:extLst>
              <p:ext uri="{D42A27DB-BD31-4B8C-83A1-F6EECF244321}">
                <p14:modId xmlns:p14="http://schemas.microsoft.com/office/powerpoint/2010/main" val="2729249802"/>
              </p:ext>
            </p:extLst>
          </p:nvPr>
        </p:nvGraphicFramePr>
        <p:xfrm>
          <a:off x="0" y="980728"/>
          <a:ext cx="91440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51441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-58486" y="399767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Centri SICOB </a:t>
            </a:r>
            <a:r>
              <a:rPr lang="it-IT" sz="2400" dirty="0">
                <a:latin typeface="+mj-lt"/>
                <a:ea typeface="+mj-ea"/>
                <a:cs typeface="+mj-cs"/>
              </a:rPr>
              <a:t>Censiti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dal 2008 al 2022</a:t>
            </a: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3944189508"/>
              </p:ext>
            </p:extLst>
          </p:nvPr>
        </p:nvGraphicFramePr>
        <p:xfrm>
          <a:off x="0" y="764704"/>
          <a:ext cx="9118964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5738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-58486" y="399767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Centri SICOB che hanno risposto all’indagine conoscitiva</a:t>
            </a: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Grafico 6"/>
          <p:cNvGraphicFramePr/>
          <p:nvPr>
            <p:extLst>
              <p:ext uri="{D42A27DB-BD31-4B8C-83A1-F6EECF244321}">
                <p14:modId xmlns:p14="http://schemas.microsoft.com/office/powerpoint/2010/main" val="2805895331"/>
              </p:ext>
            </p:extLst>
          </p:nvPr>
        </p:nvGraphicFramePr>
        <p:xfrm>
          <a:off x="-27358" y="1412776"/>
          <a:ext cx="917135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25575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404664"/>
            <a:ext cx="9144000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Evoluzione del volume dei centri</a:t>
            </a:r>
          </a:p>
        </p:txBody>
      </p:sp>
      <p:graphicFrame>
        <p:nvGraphicFramePr>
          <p:cNvPr id="4" name="Grafico 3">
            <a:extLst>
              <a:ext uri="{FF2B5EF4-FFF2-40B4-BE49-F238E27FC236}">
                <a16:creationId xmlns:a16="http://schemas.microsoft.com/office/drawing/2014/main" id="{18E3B8D9-E18F-4230-98D9-FAF3C05E88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19924596"/>
              </p:ext>
            </p:extLst>
          </p:nvPr>
        </p:nvGraphicFramePr>
        <p:xfrm>
          <a:off x="323528" y="1397000"/>
          <a:ext cx="8424936" cy="4768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3152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"/>
          <p:cNvSpPr txBox="1">
            <a:spLocks/>
          </p:cNvSpPr>
          <p:nvPr/>
        </p:nvSpPr>
        <p:spPr>
          <a:xfrm>
            <a:off x="0" y="326126"/>
            <a:ext cx="9036496" cy="582594"/>
          </a:xfrm>
          <a:prstGeom prst="rect">
            <a:avLst/>
          </a:prstGeom>
        </p:spPr>
        <p:txBody>
          <a:bodyPr vert="horz" lIns="45720" rIns="4572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Distribuzione </a:t>
            </a:r>
            <a:r>
              <a:rPr kumimoji="0" lang="it-IT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dei </a:t>
            </a:r>
            <a:r>
              <a:rPr kumimoji="0" lang="it-IT" sz="2400" b="1" i="0" u="none" strike="noStrike" kern="1200" cap="none" spc="0" normalizeH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139</a:t>
            </a:r>
            <a:r>
              <a:rPr kumimoji="0" lang="it-IT" sz="2400" b="0" i="0" u="none" strike="noStrike" kern="1200" cap="none" spc="0" normalizeH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it-IT" sz="2400" b="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centri SICOB 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rispondenti nel 2022</a:t>
            </a:r>
          </a:p>
        </p:txBody>
      </p:sp>
      <p:pic>
        <p:nvPicPr>
          <p:cNvPr id="2050" name="Picture 2" descr="C:\Users\Eliana\Desktop\Italia%20muta%20regioni.gif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68" r="-1"/>
          <a:stretch/>
        </p:blipFill>
        <p:spPr bwMode="auto">
          <a:xfrm>
            <a:off x="2265638" y="692696"/>
            <a:ext cx="5114674" cy="5951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5148064" y="107064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NORD 67 centri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5156096" y="2636912"/>
            <a:ext cx="222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CENTRO 27 centri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6444208" y="368276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SUD 31 centri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2806751" y="5229200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ISOLE 14 centri</a:t>
            </a:r>
          </a:p>
        </p:txBody>
      </p:sp>
    </p:spTree>
    <p:extLst>
      <p:ext uri="{BB962C8B-B14F-4D97-AF65-F5344CB8AC3E}">
        <p14:creationId xmlns:p14="http://schemas.microsoft.com/office/powerpoint/2010/main" val="1714484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8752" y="29344"/>
            <a:ext cx="8229600" cy="303312"/>
          </a:xfrm>
        </p:spPr>
        <p:txBody>
          <a:bodyPr>
            <a:no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</a:rPr>
              <a:t>  23.501 Interventi effettuati in Italia</a:t>
            </a: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3764718789"/>
              </p:ext>
            </p:extLst>
          </p:nvPr>
        </p:nvGraphicFramePr>
        <p:xfrm>
          <a:off x="518752" y="908720"/>
          <a:ext cx="822960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8894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18752" y="29344"/>
            <a:ext cx="8229600" cy="303312"/>
          </a:xfrm>
        </p:spPr>
        <p:txBody>
          <a:bodyPr>
            <a:noAutofit/>
          </a:bodyPr>
          <a:lstStyle/>
          <a:p>
            <a:pPr algn="ctr"/>
            <a:r>
              <a:rPr lang="it-IT" sz="2400" dirty="0">
                <a:solidFill>
                  <a:schemeClr val="bg1"/>
                </a:solidFill>
              </a:rPr>
              <a:t>23.501 Interventi - Suddivisione per regione</a:t>
            </a:r>
          </a:p>
        </p:txBody>
      </p:sp>
      <p:graphicFrame>
        <p:nvGraphicFramePr>
          <p:cNvPr id="4" name="Grafico 3"/>
          <p:cNvGraphicFramePr/>
          <p:nvPr>
            <p:extLst>
              <p:ext uri="{D42A27DB-BD31-4B8C-83A1-F6EECF244321}">
                <p14:modId xmlns:p14="http://schemas.microsoft.com/office/powerpoint/2010/main" val="411553678"/>
              </p:ext>
            </p:extLst>
          </p:nvPr>
        </p:nvGraphicFramePr>
        <p:xfrm>
          <a:off x="107504" y="404664"/>
          <a:ext cx="8918536" cy="61206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5625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Trend delle procedure eseguite dal 2008 al 2022</a:t>
            </a:r>
          </a:p>
        </p:txBody>
      </p:sp>
      <p:graphicFrame>
        <p:nvGraphicFramePr>
          <p:cNvPr id="3" name="Grafico 2"/>
          <p:cNvGraphicFramePr/>
          <p:nvPr>
            <p:extLst>
              <p:ext uri="{D42A27DB-BD31-4B8C-83A1-F6EECF244321}">
                <p14:modId xmlns:p14="http://schemas.microsoft.com/office/powerpoint/2010/main" val="3593261939"/>
              </p:ext>
            </p:extLst>
          </p:nvPr>
        </p:nvGraphicFramePr>
        <p:xfrm>
          <a:off x="395536" y="1412776"/>
          <a:ext cx="8280920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452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784976" cy="1152128"/>
          </a:xfrm>
        </p:spPr>
        <p:txBody>
          <a:bodyPr>
            <a:normAutofit/>
          </a:bodyPr>
          <a:lstStyle/>
          <a:p>
            <a:pPr algn="ctr"/>
            <a:r>
              <a:rPr lang="it-IT" sz="2400" dirty="0"/>
              <a:t>Tipologia delle procedure eseguite nel 2022</a:t>
            </a:r>
            <a:br>
              <a:rPr lang="it-IT" sz="2400" dirty="0"/>
            </a:br>
            <a:r>
              <a:rPr lang="it-IT" sz="2400" dirty="0"/>
              <a:t>Totale </a:t>
            </a:r>
            <a:r>
              <a:rPr lang="it-IT" b="1" dirty="0"/>
              <a:t>23.501</a:t>
            </a:r>
            <a:r>
              <a:rPr lang="it-IT" sz="2400" dirty="0"/>
              <a:t> </a:t>
            </a:r>
            <a:r>
              <a:rPr lang="it-IT" sz="2400" dirty="0">
                <a:solidFill>
                  <a:srgbClr val="FFC000"/>
                </a:solidFill>
              </a:rPr>
              <a:t> </a:t>
            </a:r>
            <a:r>
              <a:rPr lang="it-IT" sz="2400" dirty="0"/>
              <a:t>interventi</a:t>
            </a: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2119957427"/>
              </p:ext>
            </p:extLst>
          </p:nvPr>
        </p:nvGraphicFramePr>
        <p:xfrm>
          <a:off x="251520" y="1397000"/>
          <a:ext cx="8496944" cy="5128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57857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aro">
  <a:themeElements>
    <a:clrScheme name="Elic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Office classico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ar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2211</TotalTime>
  <Words>149</Words>
  <Application>Microsoft Office PowerPoint</Application>
  <PresentationFormat>Presentazione su schermo (4:3)</PresentationFormat>
  <Paragraphs>30</Paragraphs>
  <Slides>16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19" baseType="lpstr">
      <vt:lpstr>Arial</vt:lpstr>
      <vt:lpstr>Calibri</vt:lpstr>
      <vt:lpstr>Chiaro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  23.501 Interventi effettuati in Italia</vt:lpstr>
      <vt:lpstr>23.501 Interventi - Suddivisione per regione</vt:lpstr>
      <vt:lpstr>Trend delle procedure eseguite dal 2008 al 2022</vt:lpstr>
      <vt:lpstr>Tipologia delle procedure eseguite nel 2022 Totale 23.501  interventi</vt:lpstr>
      <vt:lpstr>Tipologia delle procedure eseguite nel 2022 Totale 23.501  interventi</vt:lpstr>
      <vt:lpstr>Tipologia delle procedure endoscopiche eseguite nel 2022 Totale 2.214  interventi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Indagine conoscitiva anno 2009</dc:title>
  <dc:creator>Eliana</dc:creator>
  <cp:lastModifiedBy>Eliana Rispoli</cp:lastModifiedBy>
  <cp:revision>242</cp:revision>
  <dcterms:created xsi:type="dcterms:W3CDTF">2010-04-22T08:06:16Z</dcterms:created>
  <dcterms:modified xsi:type="dcterms:W3CDTF">2023-03-26T19:22:38Z</dcterms:modified>
</cp:coreProperties>
</file>