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8"/>
  </p:notesMasterIdLst>
  <p:handoutMasterIdLst>
    <p:handoutMasterId r:id="rId19"/>
  </p:handoutMasterIdLst>
  <p:sldIdLst>
    <p:sldId id="275" r:id="rId2"/>
    <p:sldId id="276" r:id="rId3"/>
    <p:sldId id="295" r:id="rId4"/>
    <p:sldId id="278" r:id="rId5"/>
    <p:sldId id="277" r:id="rId6"/>
    <p:sldId id="289" r:id="rId7"/>
    <p:sldId id="288" r:id="rId8"/>
    <p:sldId id="279" r:id="rId9"/>
    <p:sldId id="281" r:id="rId10"/>
    <p:sldId id="284" r:id="rId11"/>
    <p:sldId id="290" r:id="rId12"/>
    <p:sldId id="282" r:id="rId13"/>
    <p:sldId id="291" r:id="rId14"/>
    <p:sldId id="292" r:id="rId15"/>
    <p:sldId id="294" r:id="rId16"/>
    <p:sldId id="293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0175" autoAdjust="0"/>
  </p:normalViewPr>
  <p:slideViewPr>
    <p:cSldViewPr>
      <p:cViewPr varScale="1">
        <p:scale>
          <a:sx n="103" d="100"/>
          <a:sy n="103" d="100"/>
        </p:scale>
        <p:origin x="235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Foglio1!$A$2:$A$15</c:f>
              <c:strCache>
                <c:ptCount val="14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</c:strCache>
            </c:strRef>
          </c:cat>
          <c:val>
            <c:numRef>
              <c:f>Foglio1!$B$2:$B$15</c:f>
              <c:numCache>
                <c:formatCode>General</c:formatCode>
                <c:ptCount val="14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  <c:pt idx="9">
                  <c:v>142</c:v>
                </c:pt>
                <c:pt idx="10">
                  <c:v>151</c:v>
                </c:pt>
                <c:pt idx="11">
                  <c:v>152</c:v>
                </c:pt>
                <c:pt idx="12">
                  <c:v>133</c:v>
                </c:pt>
                <c:pt idx="13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3-47C9-94C9-A68EF114C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93440"/>
        <c:axId val="-1794190720"/>
      </c:barChart>
      <c:catAx>
        <c:axId val="-179419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4190720"/>
        <c:crosses val="autoZero"/>
        <c:auto val="1"/>
        <c:lblAlgn val="ctr"/>
        <c:lblOffset val="100"/>
        <c:noMultiLvlLbl val="0"/>
      </c:catAx>
      <c:valAx>
        <c:axId val="-17941907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9419344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2011</c:v>
                </c:pt>
                <c:pt idx="1">
                  <c:v>Casistica 2012</c:v>
                </c:pt>
                <c:pt idx="2">
                  <c:v>Casistica 2013</c:v>
                </c:pt>
                <c:pt idx="3">
                  <c:v>Casistica 2014</c:v>
                </c:pt>
                <c:pt idx="4">
                  <c:v>Casistica 2015</c:v>
                </c:pt>
                <c:pt idx="5">
                  <c:v>Casistica 2016</c:v>
                </c:pt>
                <c:pt idx="6">
                  <c:v>Casistica 2017</c:v>
                </c:pt>
                <c:pt idx="7">
                  <c:v>Casistica 2018</c:v>
                </c:pt>
                <c:pt idx="8">
                  <c:v>Casistica 2019</c:v>
                </c:pt>
                <c:pt idx="9">
                  <c:v>Casistica 2020</c:v>
                </c:pt>
                <c:pt idx="10">
                  <c:v>Casistica 2021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2623</c:v>
                </c:pt>
                <c:pt idx="1">
                  <c:v>2556</c:v>
                </c:pt>
                <c:pt idx="2">
                  <c:v>2283</c:v>
                </c:pt>
                <c:pt idx="3">
                  <c:v>2182</c:v>
                </c:pt>
                <c:pt idx="4">
                  <c:v>2406</c:v>
                </c:pt>
                <c:pt idx="5">
                  <c:v>2293</c:v>
                </c:pt>
                <c:pt idx="6">
                  <c:v>1988</c:v>
                </c:pt>
                <c:pt idx="7">
                  <c:v>1351</c:v>
                </c:pt>
                <c:pt idx="8">
                  <c:v>1065</c:v>
                </c:pt>
                <c:pt idx="9">
                  <c:v>1325</c:v>
                </c:pt>
                <c:pt idx="10">
                  <c:v>1191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2011</c:v>
                </c:pt>
                <c:pt idx="1">
                  <c:v>Casistica 2012</c:v>
                </c:pt>
                <c:pt idx="2">
                  <c:v>Casistica 2013</c:v>
                </c:pt>
                <c:pt idx="3">
                  <c:v>Casistica 2014</c:v>
                </c:pt>
                <c:pt idx="4">
                  <c:v>Casistica 2015</c:v>
                </c:pt>
                <c:pt idx="5">
                  <c:v>Casistica 2016</c:v>
                </c:pt>
                <c:pt idx="6">
                  <c:v>Casistica 2017</c:v>
                </c:pt>
                <c:pt idx="7">
                  <c:v>Casistica 2018</c:v>
                </c:pt>
                <c:pt idx="8">
                  <c:v>Casistica 2019</c:v>
                </c:pt>
                <c:pt idx="9">
                  <c:v>Casistica 2020</c:v>
                </c:pt>
                <c:pt idx="10">
                  <c:v>Casistica 2021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1796</c:v>
                </c:pt>
                <c:pt idx="1">
                  <c:v>1593</c:v>
                </c:pt>
                <c:pt idx="2">
                  <c:v>1805</c:v>
                </c:pt>
                <c:pt idx="3">
                  <c:v>1628</c:v>
                </c:pt>
                <c:pt idx="4">
                  <c:v>1912</c:v>
                </c:pt>
                <c:pt idx="5">
                  <c:v>2104</c:v>
                </c:pt>
                <c:pt idx="6">
                  <c:v>2361</c:v>
                </c:pt>
                <c:pt idx="7">
                  <c:v>2581</c:v>
                </c:pt>
                <c:pt idx="8">
                  <c:v>2205</c:v>
                </c:pt>
                <c:pt idx="9">
                  <c:v>1814</c:v>
                </c:pt>
                <c:pt idx="10">
                  <c:v>2748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B-4336-9485-35C9C2B5A56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2011</c:v>
                </c:pt>
                <c:pt idx="1">
                  <c:v>Casistica 2012</c:v>
                </c:pt>
                <c:pt idx="2">
                  <c:v>Casistica 2013</c:v>
                </c:pt>
                <c:pt idx="3">
                  <c:v>Casistica 2014</c:v>
                </c:pt>
                <c:pt idx="4">
                  <c:v>Casistica 2015</c:v>
                </c:pt>
                <c:pt idx="5">
                  <c:v>Casistica 2016</c:v>
                </c:pt>
                <c:pt idx="6">
                  <c:v>Casistica 2017</c:v>
                </c:pt>
                <c:pt idx="7">
                  <c:v>Casistica 2018</c:v>
                </c:pt>
                <c:pt idx="8">
                  <c:v>Casistica 2019</c:v>
                </c:pt>
                <c:pt idx="9">
                  <c:v>Casistica 2020</c:v>
                </c:pt>
                <c:pt idx="10">
                  <c:v>Casistica 2021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447</c:v>
                </c:pt>
                <c:pt idx="1">
                  <c:v>246</c:v>
                </c:pt>
                <c:pt idx="2">
                  <c:v>202</c:v>
                </c:pt>
                <c:pt idx="3">
                  <c:v>124</c:v>
                </c:pt>
                <c:pt idx="4">
                  <c:v>143</c:v>
                </c:pt>
                <c:pt idx="5">
                  <c:v>101</c:v>
                </c:pt>
                <c:pt idx="6">
                  <c:v>41</c:v>
                </c:pt>
                <c:pt idx="7">
                  <c:v>45</c:v>
                </c:pt>
                <c:pt idx="8">
                  <c:v>43</c:v>
                </c:pt>
                <c:pt idx="9">
                  <c:v>42</c:v>
                </c:pt>
                <c:pt idx="1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B-4336-9485-35C9C2B5A56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2011</c:v>
                </c:pt>
                <c:pt idx="1">
                  <c:v>Casistica 2012</c:v>
                </c:pt>
                <c:pt idx="2">
                  <c:v>Casistica 2013</c:v>
                </c:pt>
                <c:pt idx="3">
                  <c:v>Casistica 2014</c:v>
                </c:pt>
                <c:pt idx="4">
                  <c:v>Casistica 2015</c:v>
                </c:pt>
                <c:pt idx="5">
                  <c:v>Casistica 2016</c:v>
                </c:pt>
                <c:pt idx="6">
                  <c:v>Casistica 2017</c:v>
                </c:pt>
                <c:pt idx="7">
                  <c:v>Casistica 2018</c:v>
                </c:pt>
                <c:pt idx="8">
                  <c:v>Casistica 2019</c:v>
                </c:pt>
                <c:pt idx="9">
                  <c:v>Casistica 2020</c:v>
                </c:pt>
                <c:pt idx="10">
                  <c:v>Casistica 2021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2188</c:v>
                </c:pt>
                <c:pt idx="1">
                  <c:v>2383</c:v>
                </c:pt>
                <c:pt idx="2">
                  <c:v>2889</c:v>
                </c:pt>
                <c:pt idx="3">
                  <c:v>3799</c:v>
                </c:pt>
                <c:pt idx="4">
                  <c:v>5594</c:v>
                </c:pt>
                <c:pt idx="5">
                  <c:v>7976</c:v>
                </c:pt>
                <c:pt idx="6">
                  <c:v>9046</c:v>
                </c:pt>
                <c:pt idx="7">
                  <c:v>9850</c:v>
                </c:pt>
                <c:pt idx="8">
                  <c:v>10291</c:v>
                </c:pt>
                <c:pt idx="9">
                  <c:v>8178</c:v>
                </c:pt>
                <c:pt idx="10">
                  <c:v>12359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4B-4336-9485-35C9C2B5A56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Foglio1!$A$2:$A$12</c:f>
              <c:strCache>
                <c:ptCount val="11"/>
                <c:pt idx="0">
                  <c:v>Casistica 2011</c:v>
                </c:pt>
                <c:pt idx="1">
                  <c:v>Casistica 2012</c:v>
                </c:pt>
                <c:pt idx="2">
                  <c:v>Casistica 2013</c:v>
                </c:pt>
                <c:pt idx="3">
                  <c:v>Casistica 2014</c:v>
                </c:pt>
                <c:pt idx="4">
                  <c:v>Casistica 2015</c:v>
                </c:pt>
                <c:pt idx="5">
                  <c:v>Casistica 2016</c:v>
                </c:pt>
                <c:pt idx="6">
                  <c:v>Casistica 2017</c:v>
                </c:pt>
                <c:pt idx="7">
                  <c:v>Casistica 2018</c:v>
                </c:pt>
                <c:pt idx="8">
                  <c:v>Casistica 2019</c:v>
                </c:pt>
                <c:pt idx="9">
                  <c:v>Casistica 2020</c:v>
                </c:pt>
                <c:pt idx="10">
                  <c:v>Casistica 2021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0</c:v>
                </c:pt>
                <c:pt idx="1">
                  <c:v>203</c:v>
                </c:pt>
                <c:pt idx="2">
                  <c:v>112</c:v>
                </c:pt>
                <c:pt idx="3">
                  <c:v>268</c:v>
                </c:pt>
                <c:pt idx="4">
                  <c:v>180</c:v>
                </c:pt>
                <c:pt idx="5">
                  <c:v>82</c:v>
                </c:pt>
                <c:pt idx="6">
                  <c:v>34</c:v>
                </c:pt>
                <c:pt idx="7">
                  <c:v>93</c:v>
                </c:pt>
                <c:pt idx="8">
                  <c:v>61</c:v>
                </c:pt>
                <c:pt idx="9">
                  <c:v>27</c:v>
                </c:pt>
                <c:pt idx="1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B-4336-9485-35C9C2B5A568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2011</c:v>
                </c:pt>
                <c:pt idx="1">
                  <c:v>Casistica 2012</c:v>
                </c:pt>
                <c:pt idx="2">
                  <c:v>Casistica 2013</c:v>
                </c:pt>
                <c:pt idx="3">
                  <c:v>Casistica 2014</c:v>
                </c:pt>
                <c:pt idx="4">
                  <c:v>Casistica 2015</c:v>
                </c:pt>
                <c:pt idx="5">
                  <c:v>Casistica 2016</c:v>
                </c:pt>
                <c:pt idx="6">
                  <c:v>Casistica 2017</c:v>
                </c:pt>
                <c:pt idx="7">
                  <c:v>Casistica 2018</c:v>
                </c:pt>
                <c:pt idx="8">
                  <c:v>Casistica 2019</c:v>
                </c:pt>
                <c:pt idx="9">
                  <c:v>Casistica 2020</c:v>
                </c:pt>
                <c:pt idx="10">
                  <c:v>Casistica 2021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348</c:v>
                </c:pt>
                <c:pt idx="2">
                  <c:v>538</c:v>
                </c:pt>
                <c:pt idx="3">
                  <c:v>477</c:v>
                </c:pt>
                <c:pt idx="4">
                  <c:v>870</c:v>
                </c:pt>
                <c:pt idx="5">
                  <c:v>1239</c:v>
                </c:pt>
                <c:pt idx="6">
                  <c:v>1715</c:v>
                </c:pt>
                <c:pt idx="7">
                  <c:v>2266</c:v>
                </c:pt>
                <c:pt idx="8">
                  <c:v>1790</c:v>
                </c:pt>
                <c:pt idx="9">
                  <c:v>1827</c:v>
                </c:pt>
                <c:pt idx="10">
                  <c:v>3325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B-4336-9485-35C9C2B5A568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2011</c:v>
                </c:pt>
                <c:pt idx="1">
                  <c:v>Casistica 2012</c:v>
                </c:pt>
                <c:pt idx="2">
                  <c:v>Casistica 2013</c:v>
                </c:pt>
                <c:pt idx="3">
                  <c:v>Casistica 2014</c:v>
                </c:pt>
                <c:pt idx="4">
                  <c:v>Casistica 2015</c:v>
                </c:pt>
                <c:pt idx="5">
                  <c:v>Casistica 2016</c:v>
                </c:pt>
                <c:pt idx="6">
                  <c:v>Casistica 2017</c:v>
                </c:pt>
                <c:pt idx="7">
                  <c:v>Casistica 2018</c:v>
                </c:pt>
                <c:pt idx="8">
                  <c:v>Casistica 2019</c:v>
                </c:pt>
                <c:pt idx="9">
                  <c:v>Casistica 2020</c:v>
                </c:pt>
                <c:pt idx="10">
                  <c:v>Casistica 2021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160</c:v>
                </c:pt>
                <c:pt idx="1">
                  <c:v>38</c:v>
                </c:pt>
                <c:pt idx="2">
                  <c:v>23</c:v>
                </c:pt>
                <c:pt idx="3">
                  <c:v>40</c:v>
                </c:pt>
                <c:pt idx="4">
                  <c:v>378</c:v>
                </c:pt>
                <c:pt idx="5">
                  <c:v>586</c:v>
                </c:pt>
                <c:pt idx="6">
                  <c:v>2335</c:v>
                </c:pt>
                <c:pt idx="7">
                  <c:v>2040</c:v>
                </c:pt>
                <c:pt idx="8">
                  <c:v>1425</c:v>
                </c:pt>
                <c:pt idx="9">
                  <c:v>1801</c:v>
                </c:pt>
                <c:pt idx="10">
                  <c:v>2747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Sleeve gastrectomy percentuale</c:v>
                </c:pt>
              </c:strCache>
            </c:strRef>
          </c:tx>
          <c:invertIfNegative val="0"/>
          <c:cat>
            <c:strRef>
              <c:f>Foglio1!$A$2:$A$15</c:f>
              <c:strCache>
                <c:ptCount val="14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</c:strCache>
            </c:strRef>
          </c:cat>
          <c:val>
            <c:numRef>
              <c:f>Foglio1!$B$2:$B$15</c:f>
              <c:numCache>
                <c:formatCode>0%</c:formatCode>
                <c:ptCount val="14"/>
                <c:pt idx="0">
                  <c:v>8.8717777033813186E-2</c:v>
                </c:pt>
                <c:pt idx="1">
                  <c:v>0.17907339927121291</c:v>
                </c:pt>
                <c:pt idx="2">
                  <c:v>0.25107626076260764</c:v>
                </c:pt>
                <c:pt idx="3">
                  <c:v>0.30329914056002216</c:v>
                </c:pt>
                <c:pt idx="4">
                  <c:v>0.31170699803793328</c:v>
                </c:pt>
                <c:pt idx="5">
                  <c:v>0.35640266469282011</c:v>
                </c:pt>
                <c:pt idx="6">
                  <c:v>0.43234323432343236</c:v>
                </c:pt>
                <c:pt idx="7">
                  <c:v>0.48715492467125315</c:v>
                </c:pt>
                <c:pt idx="8">
                  <c:v>0.51903429426693559</c:v>
                </c:pt>
                <c:pt idx="9">
                  <c:v>0.51632420091324205</c:v>
                </c:pt>
                <c:pt idx="10">
                  <c:v>0.5404367387248985</c:v>
                </c:pt>
                <c:pt idx="11">
                  <c:v>0.60965639810426542</c:v>
                </c:pt>
                <c:pt idx="12">
                  <c:v>0.54469162115358993</c:v>
                </c:pt>
                <c:pt idx="13">
                  <c:v>0.55004673105167123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Foglio1!$A$2:$A$15</c:f>
              <c:strCache>
                <c:ptCount val="14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</c:strCache>
            </c:strRef>
          </c:cat>
          <c:val>
            <c:numRef>
              <c:f>Foglio1!$B$2:$B$15</c:f>
              <c:numCache>
                <c:formatCode>0%</c:formatCode>
                <c:ptCount val="14"/>
                <c:pt idx="0">
                  <c:v>0.53314362236357549</c:v>
                </c:pt>
                <c:pt idx="1">
                  <c:v>0.43935450286309213</c:v>
                </c:pt>
                <c:pt idx="2">
                  <c:v>0.41005535055350556</c:v>
                </c:pt>
                <c:pt idx="3">
                  <c:v>0.36359855835874688</c:v>
                </c:pt>
                <c:pt idx="4">
                  <c:v>0.33433616742969263</c:v>
                </c:pt>
                <c:pt idx="5">
                  <c:v>0.28164322723908214</c:v>
                </c:pt>
                <c:pt idx="6">
                  <c:v>0.24832138386252417</c:v>
                </c:pt>
                <c:pt idx="7">
                  <c:v>0.20952712705738918</c:v>
                </c:pt>
                <c:pt idx="8">
                  <c:v>0.14921585215071256</c:v>
                </c:pt>
                <c:pt idx="9">
                  <c:v>0.11347031963470319</c:v>
                </c:pt>
                <c:pt idx="10">
                  <c:v>7.4124876549983537E-2</c:v>
                </c:pt>
                <c:pt idx="11">
                  <c:v>6.3092417061611381E-2</c:v>
                </c:pt>
                <c:pt idx="12">
                  <c:v>8.8250965765285738E-2</c:v>
                </c:pt>
                <c:pt idx="13">
                  <c:v>5.3006364324179982E-2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Foglio1!$A$2:$A$15</c:f>
              <c:strCache>
                <c:ptCount val="14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</c:strCache>
            </c:strRef>
          </c:cat>
          <c:val>
            <c:numRef>
              <c:f>Foglio1!$B$2:$B$15</c:f>
              <c:numCache>
                <c:formatCode>0%</c:formatCode>
                <c:ptCount val="14"/>
                <c:pt idx="0">
                  <c:v>0.23552058921995314</c:v>
                </c:pt>
                <c:pt idx="1">
                  <c:v>0.25438139857712999</c:v>
                </c:pt>
                <c:pt idx="2">
                  <c:v>0.25322878228782286</c:v>
                </c:pt>
                <c:pt idx="3">
                  <c:v>0.24896035486553922</c:v>
                </c:pt>
                <c:pt idx="4">
                  <c:v>0.20837148463047744</c:v>
                </c:pt>
                <c:pt idx="5">
                  <c:v>0.2226745620528004</c:v>
                </c:pt>
                <c:pt idx="6">
                  <c:v>0.18527369978377148</c:v>
                </c:pt>
                <c:pt idx="7">
                  <c:v>0.16650701036314552</c:v>
                </c:pt>
                <c:pt idx="8">
                  <c:v>0.13691676970130801</c:v>
                </c:pt>
                <c:pt idx="9">
                  <c:v>0.13476027397260273</c:v>
                </c:pt>
                <c:pt idx="10">
                  <c:v>0.14161088554811807</c:v>
                </c:pt>
                <c:pt idx="11">
                  <c:v>0.13062796208530805</c:v>
                </c:pt>
                <c:pt idx="12">
                  <c:v>0.12082056747036099</c:v>
                </c:pt>
                <c:pt idx="13">
                  <c:v>0.1223018380880324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Foglio1!$A$2:$A$15</c:f>
              <c:strCache>
                <c:ptCount val="14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</c:strCache>
            </c:strRef>
          </c:cat>
          <c:val>
            <c:numRef>
              <c:f>Foglio1!$B$2:$B$15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4.5519947678221061E-2</c:v>
                </c:pt>
                <c:pt idx="5">
                  <c:v>6.6370589686651868E-2</c:v>
                </c:pt>
                <c:pt idx="6">
                  <c:v>5.428473881870946E-2</c:v>
                </c:pt>
                <c:pt idx="7">
                  <c:v>7.5764173125489859E-2</c:v>
                </c:pt>
                <c:pt idx="8">
                  <c:v>8.0627318279429941E-2</c:v>
                </c:pt>
                <c:pt idx="9">
                  <c:v>9.7888127853881277E-2</c:v>
                </c:pt>
                <c:pt idx="10">
                  <c:v>0.12432788324371777</c:v>
                </c:pt>
                <c:pt idx="11">
                  <c:v>0.10604265402843602</c:v>
                </c:pt>
                <c:pt idx="12">
                  <c:v>0.12168642600239776</c:v>
                </c:pt>
                <c:pt idx="13">
                  <c:v>0.14798166362543949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16132049365007E-2"/>
          <c:y val="0"/>
          <c:w val="0.89358217180051203"/>
          <c:h val="0.8276069248478563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cat>
            <c:strRef>
              <c:f>Foglio1!$A$2:$A$15</c:f>
              <c:strCache>
                <c:ptCount val="14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</c:strCache>
            </c:strRef>
          </c:cat>
          <c:val>
            <c:numRef>
              <c:f>Foglio1!$B$2:$B$15</c:f>
              <c:numCache>
                <c:formatCode>0%</c:formatCode>
                <c:ptCount val="14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0.98</c:v>
                </c:pt>
                <c:pt idx="9">
                  <c:v>0.77</c:v>
                </c:pt>
                <c:pt idx="10">
                  <c:v>0.71</c:v>
                </c:pt>
                <c:pt idx="11">
                  <c:v>0.74</c:v>
                </c:pt>
                <c:pt idx="12">
                  <c:v>0.93</c:v>
                </c:pt>
                <c:pt idx="13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3-4818-85D0-3CAA165D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9088"/>
        <c:axId val="-1792133568"/>
      </c:barChart>
      <c:catAx>
        <c:axId val="-179418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2133568"/>
        <c:crosses val="autoZero"/>
        <c:auto val="1"/>
        <c:lblAlgn val="ctr"/>
        <c:lblOffset val="100"/>
        <c:noMultiLvlLbl val="0"/>
      </c:catAx>
      <c:valAx>
        <c:axId val="-17921335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-179418908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Basso Volume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Foglio1!$A$2:$A$7</c:f>
              <c:strCache>
                <c:ptCount val="6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</c:strCache>
            </c:strRef>
          </c:cat>
          <c:val>
            <c:numRef>
              <c:f>Foglio1!$B$2:$B$7</c:f>
              <c:numCache>
                <c:formatCode>0%</c:formatCode>
                <c:ptCount val="6"/>
                <c:pt idx="0">
                  <c:v>0.29245283018867924</c:v>
                </c:pt>
                <c:pt idx="1">
                  <c:v>0.30909090909090908</c:v>
                </c:pt>
                <c:pt idx="2">
                  <c:v>0.26168224299065418</c:v>
                </c:pt>
                <c:pt idx="3">
                  <c:v>0.31858407079646017</c:v>
                </c:pt>
                <c:pt idx="4">
                  <c:v>0.41935483870967744</c:v>
                </c:pt>
                <c:pt idx="5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C-4B5A-B701-10036379D70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Medio Volume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Foglio1!$A$2:$A$7</c:f>
              <c:strCache>
                <c:ptCount val="6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</c:strCache>
            </c:strRef>
          </c:cat>
          <c:val>
            <c:numRef>
              <c:f>Foglio1!$C$2:$C$7</c:f>
              <c:numCache>
                <c:formatCode>0%</c:formatCode>
                <c:ptCount val="6"/>
                <c:pt idx="0">
                  <c:v>0.22641509433962265</c:v>
                </c:pt>
                <c:pt idx="1">
                  <c:v>0.2</c:v>
                </c:pt>
                <c:pt idx="2">
                  <c:v>0.25233644859813081</c:v>
                </c:pt>
                <c:pt idx="3">
                  <c:v>0.19469026548672566</c:v>
                </c:pt>
                <c:pt idx="4">
                  <c:v>0.19354838709677419</c:v>
                </c:pt>
                <c:pt idx="5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C-4B5A-B701-10036379D70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Alto Volume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Foglio1!$A$2:$A$7</c:f>
              <c:strCache>
                <c:ptCount val="6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</c:strCache>
            </c:strRef>
          </c:cat>
          <c:val>
            <c:numRef>
              <c:f>Foglio1!$D$2:$D$7</c:f>
              <c:numCache>
                <c:formatCode>0%</c:formatCode>
                <c:ptCount val="6"/>
                <c:pt idx="0">
                  <c:v>0.48113207547169812</c:v>
                </c:pt>
                <c:pt idx="1">
                  <c:v>0.49090909090909091</c:v>
                </c:pt>
                <c:pt idx="2">
                  <c:v>0.48598130841121495</c:v>
                </c:pt>
                <c:pt idx="3">
                  <c:v>0.48672566371681414</c:v>
                </c:pt>
                <c:pt idx="4">
                  <c:v>0.38709677419354838</c:v>
                </c:pt>
                <c:pt idx="5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C-4B5A-B701-10036379D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117375"/>
        <c:axId val="778118207"/>
      </c:barChart>
      <c:catAx>
        <c:axId val="778117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8207"/>
        <c:crosses val="autoZero"/>
        <c:auto val="1"/>
        <c:lblAlgn val="ctr"/>
        <c:lblOffset val="100"/>
        <c:noMultiLvlLbl val="0"/>
      </c:catAx>
      <c:valAx>
        <c:axId val="778118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737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EB-4894-9306-A900130DC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FEB-4894-9306-A900130DC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FEB-4894-9306-A900130DC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EB-4894-9306-A900130DC81B}"/>
              </c:ext>
            </c:extLst>
          </c:dPt>
          <c:dLbls>
            <c:dLbl>
              <c:idx val="0"/>
              <c:layout>
                <c:manualLayout>
                  <c:x val="7.098765432098765E-2"/>
                  <c:y val="-3.18444555543211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EB-4894-9306-A900130DC81B}"/>
                </c:ext>
              </c:extLst>
            </c:dLbl>
            <c:dLbl>
              <c:idx val="1"/>
              <c:layout>
                <c:manualLayout>
                  <c:x val="5.5555555555555552E-2"/>
                  <c:y val="4.89914700835705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EB-4894-9306-A900130DC81B}"/>
                </c:ext>
              </c:extLst>
            </c:dLbl>
            <c:dLbl>
              <c:idx val="2"/>
              <c:layout>
                <c:manualLayout>
                  <c:x val="-0.26543209876543211"/>
                  <c:y val="-4.89914700835709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EB-4894-9306-A900130DC81B}"/>
                </c:ext>
              </c:extLst>
            </c:dLbl>
            <c:dLbl>
              <c:idx val="3"/>
              <c:layout>
                <c:manualLayout>
                  <c:x val="-5.4012345679012377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EB-4894-9306-A900130DC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4770</c:v>
                </c:pt>
                <c:pt idx="1">
                  <c:v>2294</c:v>
                </c:pt>
                <c:pt idx="2">
                  <c:v>10032</c:v>
                </c:pt>
                <c:pt idx="3">
                  <c:v>5373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B-4894-9306-A900130DC8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Foglio1!$A$2:$A$21</c:f>
              <c:strCache>
                <c:ptCount val="20"/>
                <c:pt idx="0">
                  <c:v>Abruzzo</c:v>
                </c:pt>
                <c:pt idx="1">
                  <c:v>Basilicata</c:v>
                </c:pt>
                <c:pt idx="2">
                  <c:v>Calabria</c:v>
                </c:pt>
                <c:pt idx="3">
                  <c:v>Campania</c:v>
                </c:pt>
                <c:pt idx="4">
                  <c:v>Emilia Romagna</c:v>
                </c:pt>
                <c:pt idx="5">
                  <c:v>Friuli Venezia Giulia</c:v>
                </c:pt>
                <c:pt idx="6">
                  <c:v>Lazio</c:v>
                </c:pt>
                <c:pt idx="7">
                  <c:v>Liguria</c:v>
                </c:pt>
                <c:pt idx="8">
                  <c:v>Lombardia</c:v>
                </c:pt>
                <c:pt idx="9">
                  <c:v>Marche</c:v>
                </c:pt>
                <c:pt idx="10">
                  <c:v>Molise</c:v>
                </c:pt>
                <c:pt idx="11">
                  <c:v>Piemonte</c:v>
                </c:pt>
                <c:pt idx="12">
                  <c:v>Puglia</c:v>
                </c:pt>
                <c:pt idx="13">
                  <c:v>Sardegna</c:v>
                </c:pt>
                <c:pt idx="14">
                  <c:v>Sicilia</c:v>
                </c:pt>
                <c:pt idx="15">
                  <c:v>Toscana</c:v>
                </c:pt>
                <c:pt idx="16">
                  <c:v>Trentino Alto Adige</c:v>
                </c:pt>
                <c:pt idx="17">
                  <c:v>Umbria</c:v>
                </c:pt>
                <c:pt idx="18">
                  <c:v>Valle d'Aosta</c:v>
                </c:pt>
                <c:pt idx="19">
                  <c:v>Veneto</c:v>
                </c:pt>
              </c:strCache>
            </c:strRef>
          </c:cat>
          <c:val>
            <c:numRef>
              <c:f>Foglio1!$B$2:$B$21</c:f>
              <c:numCache>
                <c:formatCode>General</c:formatCode>
                <c:ptCount val="20"/>
                <c:pt idx="0">
                  <c:v>501</c:v>
                </c:pt>
                <c:pt idx="1">
                  <c:v>135</c:v>
                </c:pt>
                <c:pt idx="2">
                  <c:v>80</c:v>
                </c:pt>
                <c:pt idx="3">
                  <c:v>3929</c:v>
                </c:pt>
                <c:pt idx="4">
                  <c:v>1605</c:v>
                </c:pt>
                <c:pt idx="5">
                  <c:v>131</c:v>
                </c:pt>
                <c:pt idx="6">
                  <c:v>3139</c:v>
                </c:pt>
                <c:pt idx="7">
                  <c:v>192</c:v>
                </c:pt>
                <c:pt idx="8">
                  <c:v>7071</c:v>
                </c:pt>
                <c:pt idx="9">
                  <c:v>48</c:v>
                </c:pt>
                <c:pt idx="10">
                  <c:v>14</c:v>
                </c:pt>
                <c:pt idx="11">
                  <c:v>150</c:v>
                </c:pt>
                <c:pt idx="12">
                  <c:v>1229</c:v>
                </c:pt>
                <c:pt idx="13">
                  <c:v>544</c:v>
                </c:pt>
                <c:pt idx="14">
                  <c:v>1750</c:v>
                </c:pt>
                <c:pt idx="15">
                  <c:v>960</c:v>
                </c:pt>
                <c:pt idx="16">
                  <c:v>64</c:v>
                </c:pt>
                <c:pt idx="17">
                  <c:v>108</c:v>
                </c:pt>
                <c:pt idx="18">
                  <c:v>9</c:v>
                </c:pt>
                <c:pt idx="19">
                  <c:v>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66-44C7-B770-DD9966697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axId val="-1725644944"/>
        <c:axId val="-1725642224"/>
      </c:barChart>
      <c:catAx>
        <c:axId val="-17256449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just">
              <a:defRPr sz="900"/>
            </a:pPr>
            <a:endParaRPr lang="it-IT"/>
          </a:p>
        </c:txPr>
        <c:crossAx val="-1725642224"/>
        <c:crosses val="autoZero"/>
        <c:auto val="1"/>
        <c:lblAlgn val="ctr"/>
        <c:lblOffset val="100"/>
        <c:noMultiLvlLbl val="0"/>
      </c:catAx>
      <c:valAx>
        <c:axId val="-17256422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-172564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Foglio1!$A$2:$A$15</c:f>
              <c:strCache>
                <c:ptCount val="14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  <c:pt idx="9">
                  <c:v>Casi 2017</c:v>
                </c:pt>
                <c:pt idx="10">
                  <c:v>Casi 2018</c:v>
                </c:pt>
                <c:pt idx="11">
                  <c:v>Casi 2019</c:v>
                </c:pt>
                <c:pt idx="12">
                  <c:v>Casi 2020</c:v>
                </c:pt>
                <c:pt idx="13">
                  <c:v>Casi 2021</c:v>
                </c:pt>
              </c:strCache>
            </c:strRef>
          </c:cat>
          <c:val>
            <c:numRef>
              <c:f>Foglio1!$B$2:$B$15</c:f>
              <c:numCache>
                <c:formatCode>_-* #,##0_-;\-* #,##0_-;_-* "-"??_-;_-@_-</c:formatCode>
                <c:ptCount val="14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  <c:pt idx="9">
                  <c:v>17520</c:v>
                </c:pt>
                <c:pt idx="10">
                  <c:v>18226</c:v>
                </c:pt>
                <c:pt idx="11">
                  <c:v>16880</c:v>
                </c:pt>
                <c:pt idx="12">
                  <c:v>15014</c:v>
                </c:pt>
                <c:pt idx="13">
                  <c:v>22469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3-4C7F-B411-85BC6BFA2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9760"/>
        <c:axId val="-1792121600"/>
      </c:barChart>
      <c:catAx>
        <c:axId val="-179212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1600"/>
        <c:crosses val="autoZero"/>
        <c:auto val="1"/>
        <c:lblAlgn val="ctr"/>
        <c:lblOffset val="100"/>
        <c:noMultiLvlLbl val="0"/>
      </c:catAx>
      <c:valAx>
        <c:axId val="-179212160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921297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1191</c:v>
                </c:pt>
                <c:pt idx="1">
                  <c:v>2748</c:v>
                </c:pt>
                <c:pt idx="2">
                  <c:v>8</c:v>
                </c:pt>
                <c:pt idx="3">
                  <c:v>45</c:v>
                </c:pt>
                <c:pt idx="4">
                  <c:v>12359</c:v>
                </c:pt>
                <c:pt idx="5">
                  <c:v>46</c:v>
                </c:pt>
                <c:pt idx="6">
                  <c:v>3325</c:v>
                </c:pt>
                <c:pt idx="7">
                  <c:v>42</c:v>
                </c:pt>
                <c:pt idx="8">
                  <c:v>558</c:v>
                </c:pt>
                <c:pt idx="9">
                  <c:v>2147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C968-48D7-8FB9-3CF9C9483628}"/>
              </c:ext>
            </c:extLst>
          </c:dPt>
          <c:dLbls>
            <c:dLbl>
              <c:idx val="0"/>
              <c:layout>
                <c:manualLayout>
                  <c:x val="0.37062447810458338"/>
                  <c:y val="-3.55568908595562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968-48D7-8FB9-3CF9C9483628}"/>
                </c:ext>
              </c:extLst>
            </c:dLbl>
            <c:dLbl>
              <c:idx val="1"/>
              <c:layout>
                <c:manualLayout>
                  <c:x val="0.22091961780232314"/>
                  <c:y val="3.285290025817785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68-48D7-8FB9-3CF9C9483628}"/>
                </c:ext>
              </c:extLst>
            </c:dLbl>
            <c:dLbl>
              <c:idx val="2"/>
              <c:layout>
                <c:manualLayout>
                  <c:x val="0.15102908592593656"/>
                  <c:y val="5.14074306834895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968-48D7-8FB9-3CF9C9483628}"/>
                </c:ext>
              </c:extLst>
            </c:dLbl>
            <c:dLbl>
              <c:idx val="3"/>
              <c:layout>
                <c:manualLayout>
                  <c:x val="0.14053165239704549"/>
                  <c:y val="0.277469377366030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968-48D7-8FB9-3CF9C9483628}"/>
                </c:ext>
              </c:extLst>
            </c:dLbl>
            <c:dLbl>
              <c:idx val="4"/>
              <c:layout>
                <c:manualLayout>
                  <c:x val="-0.23690692073640562"/>
                  <c:y val="-5.264858630964718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68-48D7-8FB9-3CF9C9483628}"/>
                </c:ext>
              </c:extLst>
            </c:dLbl>
            <c:dLbl>
              <c:idx val="5"/>
              <c:layout>
                <c:manualLayout>
                  <c:x val="-0.19438857152072708"/>
                  <c:y val="0.23174124931392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68-48D7-8FB9-3CF9C9483628}"/>
                </c:ext>
              </c:extLst>
            </c:dLbl>
            <c:dLbl>
              <c:idx val="6"/>
              <c:layout>
                <c:manualLayout>
                  <c:x val="-0.20495594575513115"/>
                  <c:y val="0.18539938348475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968-48D7-8FB9-3CF9C9483628}"/>
                </c:ext>
              </c:extLst>
            </c:dLbl>
            <c:dLbl>
              <c:idx val="7"/>
              <c:layout>
                <c:manualLayout>
                  <c:x val="-0.22970028419781316"/>
                  <c:y val="0.107958775724753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968-48D7-8FB9-3CF9C9483628}"/>
                </c:ext>
              </c:extLst>
            </c:dLbl>
            <c:dLbl>
              <c:idx val="8"/>
              <c:layout>
                <c:manualLayout>
                  <c:x val="-0.24449120348635098"/>
                  <c:y val="-5.5280031074490893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68-48D7-8FB9-3CF9C9483628}"/>
                </c:ext>
              </c:extLst>
            </c:dLbl>
            <c:dLbl>
              <c:idx val="9"/>
              <c:layout>
                <c:manualLayout>
                  <c:x val="-5.7794653640634915E-2"/>
                  <c:y val="-9.855061709561292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68-48D7-8FB9-3CF9C9483628}"/>
                </c:ext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68-48D7-8FB9-3CF9C9483628}"/>
                </c:ext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68-48D7-8FB9-3CF9C9483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1191</c:v>
                </c:pt>
                <c:pt idx="1">
                  <c:v>2748</c:v>
                </c:pt>
                <c:pt idx="2">
                  <c:v>8</c:v>
                </c:pt>
                <c:pt idx="3">
                  <c:v>45</c:v>
                </c:pt>
                <c:pt idx="4">
                  <c:v>12359</c:v>
                </c:pt>
                <c:pt idx="5">
                  <c:v>46</c:v>
                </c:pt>
                <c:pt idx="6">
                  <c:v>3325</c:v>
                </c:pt>
                <c:pt idx="7">
                  <c:v>42</c:v>
                </c:pt>
                <c:pt idx="8">
                  <c:v>558</c:v>
                </c:pt>
                <c:pt idx="9">
                  <c:v>2147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68-48D7-8FB9-3CF9C948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76-47E9-A0D2-F3131B109D1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76-47E9-A0D2-F3131B109D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76-47E9-A0D2-F3131B109D1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76-47E9-A0D2-F3131B109D1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076-47E9-A0D2-F3131B109D1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076-47E9-A0D2-F3131B109D1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076-47E9-A0D2-F3131B109D1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076-47E9-A0D2-F3131B109D11}"/>
              </c:ext>
            </c:extLst>
          </c:dPt>
          <c:cat>
            <c:strRef>
              <c:f>Foglio1!$A$1:$H$1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Foglio1!$A$2:$H$2</c:f>
              <c:numCache>
                <c:formatCode>General</c:formatCode>
                <c:ptCount val="8"/>
                <c:pt idx="0">
                  <c:v>1475</c:v>
                </c:pt>
                <c:pt idx="1">
                  <c:v>51</c:v>
                </c:pt>
                <c:pt idx="2">
                  <c:v>0</c:v>
                </c:pt>
                <c:pt idx="3">
                  <c:v>342</c:v>
                </c:pt>
                <c:pt idx="4">
                  <c:v>166</c:v>
                </c:pt>
                <c:pt idx="5">
                  <c:v>56</c:v>
                </c:pt>
                <c:pt idx="6">
                  <c:v>0</c:v>
                </c:pt>
                <c:pt idx="7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041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27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6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39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39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/>
              <a:t>Dati Ufficiali SICOB</a:t>
            </a:r>
            <a:r>
              <a:rPr lang="it-IT" sz="1050" baseline="0" dirty="0"/>
              <a:t> - </a:t>
            </a:r>
            <a:r>
              <a:rPr lang="it-IT" sz="1050" dirty="0"/>
              <a:t>aggiornati al 1 febbraio 2022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2021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Presidente M. Zappa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Dati Società Italiana di Chirurgia </a:t>
            </a: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20670" y="4023005"/>
            <a:ext cx="6480048" cy="31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/>
              <a:t>Dati aggiornati al 31 gennaio 2022</a:t>
            </a:r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2021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22.469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297684008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endoscopiche eseguite nel 2021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2.147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245165549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60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Tipologia delle procedure eseguite dal 2010 al 2021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488563176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SLEEVE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471924676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737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BENDAGGI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277780380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608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BYPASS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692575063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391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OAGB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877926099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144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lang="it-IT" sz="2400" dirty="0">
                <a:latin typeface="+mj-lt"/>
                <a:ea typeface="+mj-ea"/>
                <a:cs typeface="+mj-cs"/>
              </a:rPr>
              <a:t>Censiti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2021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040447353"/>
              </p:ext>
            </p:extLst>
          </p:nvPr>
        </p:nvGraphicFramePr>
        <p:xfrm>
          <a:off x="0" y="764704"/>
          <a:ext cx="91189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che hanno risposto all’indagine conoscitiva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363930484"/>
              </p:ext>
            </p:extLst>
          </p:nvPr>
        </p:nvGraphicFramePr>
        <p:xfrm>
          <a:off x="-27358" y="1412776"/>
          <a:ext cx="917135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57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 del volume dei centri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8E3B8D9-E18F-4230-98D9-FAF3C05E8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44063"/>
              </p:ext>
            </p:extLst>
          </p:nvPr>
        </p:nvGraphicFramePr>
        <p:xfrm>
          <a:off x="323528" y="1397000"/>
          <a:ext cx="8424936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128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</a:t>
            </a:r>
            <a:r>
              <a:rPr kumimoji="0" lang="it-IT" sz="24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SICOB </a:t>
            </a:r>
            <a:r>
              <a:rPr kumimoji="0" lang="it-IT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rispondenti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nel 2021</a:t>
            </a: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NORD 57 centri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CENTRO 28 centri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SUD 28 centri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ISOLE 15 centri</a:t>
            </a:r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  22.469 Interventi effettuati in Italia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886647555"/>
              </p:ext>
            </p:extLst>
          </p:nvPr>
        </p:nvGraphicFramePr>
        <p:xfrm>
          <a:off x="518752" y="908720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89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22.469 Interventi - Suddivisione per regione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79981848"/>
              </p:ext>
            </p:extLst>
          </p:nvPr>
        </p:nvGraphicFramePr>
        <p:xfrm>
          <a:off x="107504" y="404664"/>
          <a:ext cx="891853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62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Trend delle procedure eseguite dal 2008 al 2021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241235620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2021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22.469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663589337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2155</TotalTime>
  <Words>149</Words>
  <Application>Microsoft Office PowerPoint</Application>
  <PresentationFormat>Presentazione su schermo (4:3)</PresentationFormat>
  <Paragraphs>30</Paragraphs>
  <Slides>16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22.469 Interventi effettuati in Italia</vt:lpstr>
      <vt:lpstr>22.469 Interventi - Suddivisione per regione</vt:lpstr>
      <vt:lpstr>Trend delle procedure eseguite dal 2008 al 2021</vt:lpstr>
      <vt:lpstr>Tipologia delle procedure eseguite nel 2021 Totale 22.469  interventi</vt:lpstr>
      <vt:lpstr>Tipologia delle procedure eseguite nel 2021 Totale 22.469  interventi</vt:lpstr>
      <vt:lpstr>Tipologia delle procedure endoscopiche eseguite nel 2021 Totale 2.147  interventi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 Rispoli</cp:lastModifiedBy>
  <cp:revision>230</cp:revision>
  <dcterms:created xsi:type="dcterms:W3CDTF">2010-04-22T08:06:16Z</dcterms:created>
  <dcterms:modified xsi:type="dcterms:W3CDTF">2022-02-04T14:23:28Z</dcterms:modified>
</cp:coreProperties>
</file>