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9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0.xml" ContentType="application/vnd.openxmlformats-officedocument.drawingml.chart+xml"/>
  <Override PartName="/ppt/notesSlides/notesSlide2.xml" ContentType="application/vnd.openxmlformats-officedocument.presentationml.notesSlide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3"/>
  </p:notesMasterIdLst>
  <p:handoutMasterIdLst>
    <p:handoutMasterId r:id="rId14"/>
  </p:handoutMasterIdLst>
  <p:sldIdLst>
    <p:sldId id="275" r:id="rId2"/>
    <p:sldId id="276" r:id="rId3"/>
    <p:sldId id="277" r:id="rId4"/>
    <p:sldId id="289" r:id="rId5"/>
    <p:sldId id="288" r:id="rId6"/>
    <p:sldId id="278" r:id="rId7"/>
    <p:sldId id="279" r:id="rId8"/>
    <p:sldId id="281" r:id="rId9"/>
    <p:sldId id="290" r:id="rId10"/>
    <p:sldId id="284" r:id="rId11"/>
    <p:sldId id="282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44" autoAdjust="0"/>
    <p:restoredTop sz="90219" autoAdjust="0"/>
  </p:normalViewPr>
  <p:slideViewPr>
    <p:cSldViewPr>
      <p:cViewPr varScale="1">
        <p:scale>
          <a:sx n="100" d="100"/>
          <a:sy n="100" d="100"/>
        </p:scale>
        <p:origin x="234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7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8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Centri</c:v>
                </c:pt>
              </c:strCache>
            </c:strRef>
          </c:tx>
          <c:invertIfNegative val="0"/>
          <c:cat>
            <c:strRef>
              <c:f>Foglio1!$A$2:$A$13</c:f>
              <c:strCache>
                <c:ptCount val="12"/>
                <c:pt idx="0">
                  <c:v>Anno 2008</c:v>
                </c:pt>
                <c:pt idx="1">
                  <c:v>Anno 2009</c:v>
                </c:pt>
                <c:pt idx="2">
                  <c:v>Anno 2010</c:v>
                </c:pt>
                <c:pt idx="3">
                  <c:v>Anno 2011</c:v>
                </c:pt>
                <c:pt idx="4">
                  <c:v>Anno 2012</c:v>
                </c:pt>
                <c:pt idx="5">
                  <c:v>Anno 2013</c:v>
                </c:pt>
                <c:pt idx="6">
                  <c:v>Anno 2014</c:v>
                </c:pt>
                <c:pt idx="7">
                  <c:v>Anno 2015</c:v>
                </c:pt>
                <c:pt idx="8">
                  <c:v>Anno 2016</c:v>
                </c:pt>
                <c:pt idx="9">
                  <c:v>Anno 2017</c:v>
                </c:pt>
                <c:pt idx="10">
                  <c:v>Anno 2018</c:v>
                </c:pt>
                <c:pt idx="11">
                  <c:v>Anno 2019</c:v>
                </c:pt>
              </c:strCache>
            </c:strRef>
          </c:cat>
          <c:val>
            <c:numRef>
              <c:f>Foglio1!$B$2:$B$13</c:f>
              <c:numCache>
                <c:formatCode>General</c:formatCode>
                <c:ptCount val="12"/>
                <c:pt idx="0">
                  <c:v>91</c:v>
                </c:pt>
                <c:pt idx="1">
                  <c:v>93</c:v>
                </c:pt>
                <c:pt idx="2">
                  <c:v>97</c:v>
                </c:pt>
                <c:pt idx="3">
                  <c:v>98</c:v>
                </c:pt>
                <c:pt idx="4">
                  <c:v>100</c:v>
                </c:pt>
                <c:pt idx="5">
                  <c:v>77</c:v>
                </c:pt>
                <c:pt idx="6">
                  <c:v>83</c:v>
                </c:pt>
                <c:pt idx="7">
                  <c:v>109</c:v>
                </c:pt>
                <c:pt idx="8">
                  <c:v>108</c:v>
                </c:pt>
                <c:pt idx="9">
                  <c:v>142</c:v>
                </c:pt>
                <c:pt idx="10">
                  <c:v>151</c:v>
                </c:pt>
                <c:pt idx="11">
                  <c:v>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93-47C9-94C9-A68EF114CD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94193440"/>
        <c:axId val="-1794190720"/>
      </c:barChart>
      <c:catAx>
        <c:axId val="-1794193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it-IT"/>
          </a:p>
        </c:txPr>
        <c:crossAx val="-1794190720"/>
        <c:crosses val="autoZero"/>
        <c:auto val="1"/>
        <c:lblAlgn val="ctr"/>
        <c:lblOffset val="100"/>
        <c:noMultiLvlLbl val="0"/>
      </c:catAx>
      <c:valAx>
        <c:axId val="-179419072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-1794193440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64697159252843"/>
          <c:y val="0.17832450623230919"/>
          <c:w val="0.42543219835477225"/>
          <c:h val="0.73021944493729563"/>
        </c:manualLayout>
      </c:layout>
      <c:pieChart>
        <c:varyColors val="1"/>
        <c:ser>
          <c:idx val="0"/>
          <c:order val="0"/>
          <c:dPt>
            <c:idx val="4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C968-48D7-8FB9-3CF9C9483628}"/>
              </c:ext>
            </c:extLst>
          </c:dPt>
          <c:dLbls>
            <c:dLbl>
              <c:idx val="0"/>
              <c:layout>
                <c:manualLayout>
                  <c:x val="0.37062447810458338"/>
                  <c:y val="-3.55568908595562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056533145062741E-2"/>
                      <c:h val="0.135040965597520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968-48D7-8FB9-3CF9C9483628}"/>
                </c:ext>
              </c:extLst>
            </c:dLbl>
            <c:dLbl>
              <c:idx val="1"/>
              <c:layout>
                <c:manualLayout>
                  <c:x val="0.22091961780232314"/>
                  <c:y val="3.2852900258177858E-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11231995728072"/>
                      <c:h val="0.119246700615354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968-48D7-8FB9-3CF9C9483628}"/>
                </c:ext>
              </c:extLst>
            </c:dLbl>
            <c:dLbl>
              <c:idx val="2"/>
              <c:layout>
                <c:manualLayout>
                  <c:x val="0.15814075093806781"/>
                  <c:y val="1.98189007191572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274051539076301"/>
                      <c:h val="0.132408588100492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968-48D7-8FB9-3CF9C9483628}"/>
                </c:ext>
              </c:extLst>
            </c:dLbl>
            <c:dLbl>
              <c:idx val="3"/>
              <c:layout>
                <c:manualLayout>
                  <c:x val="0.16471131343829179"/>
                  <c:y val="0.2037628074492551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70007902347768"/>
                      <c:h val="0.119246700615354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968-48D7-8FB9-3CF9C9483628}"/>
                </c:ext>
              </c:extLst>
            </c:dLbl>
            <c:dLbl>
              <c:idx val="4"/>
              <c:layout>
                <c:manualLayout>
                  <c:x val="-0.36776155695962098"/>
                  <c:y val="-9.21333160328785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983435532252688"/>
                      <c:h val="0.11661432311832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968-48D7-8FB9-3CF9C9483628}"/>
                </c:ext>
              </c:extLst>
            </c:dLbl>
            <c:dLbl>
              <c:idx val="5"/>
              <c:layout>
                <c:manualLayout>
                  <c:x val="-0.19438857152072708"/>
                  <c:y val="0.2317412493139235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3108261268461214E-2"/>
                      <c:h val="8.857950277498188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C968-48D7-8FB9-3CF9C9483628}"/>
                </c:ext>
              </c:extLst>
            </c:dLbl>
            <c:dLbl>
              <c:idx val="6"/>
              <c:layout>
                <c:manualLayout>
                  <c:x val="-0.20495594575513115"/>
                  <c:y val="0.185399383484753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5074328658823"/>
                      <c:h val="0.119246700615354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968-48D7-8FB9-3CF9C9483628}"/>
                </c:ext>
              </c:extLst>
            </c:dLbl>
            <c:dLbl>
              <c:idx val="7"/>
              <c:layout>
                <c:manualLayout>
                  <c:x val="-0.22970028419781316"/>
                  <c:y val="0.107958775724753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682832283868102"/>
                      <c:h val="8.51472556117313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C968-48D7-8FB9-3CF9C9483628}"/>
                </c:ext>
              </c:extLst>
            </c:dLbl>
            <c:dLbl>
              <c:idx val="8"/>
              <c:layout>
                <c:manualLayout>
                  <c:x val="-0.24449120348635098"/>
                  <c:y val="-5.5280031074490893E-2"/>
                </c:manualLayout>
              </c:layout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93966853924441"/>
                      <c:h val="7.9226205906574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C968-48D7-8FB9-3CF9C9483628}"/>
                </c:ext>
              </c:extLst>
            </c:dLbl>
            <c:dLbl>
              <c:idx val="9"/>
              <c:layout>
                <c:manualLayout>
                  <c:x val="-5.7794653640634915E-2"/>
                  <c:y val="-9.8550617095612927E-2"/>
                </c:manualLayout>
              </c:layout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968-48D7-8FB9-3CF9C9483628}"/>
                </c:ext>
              </c:extLst>
            </c:dLbl>
            <c:dLbl>
              <c:idx val="10"/>
              <c:layout>
                <c:manualLayout>
                  <c:x val="4.995065512434102E-2"/>
                  <c:y val="-0.10613663158488194"/>
                </c:manualLayout>
              </c:layout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968-48D7-8FB9-3CF9C9483628}"/>
                </c:ext>
              </c:extLst>
            </c:dLbl>
            <c:dLbl>
              <c:idx val="11"/>
              <c:layout>
                <c:manualLayout>
                  <c:x val="0.24100855953281178"/>
                  <c:y val="-0.106741042040105"/>
                </c:manualLayout>
              </c:layout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968-48D7-8FB9-3CF9C94836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it-IT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Foglio1!$A$1:$J$1</c:f>
              <c:strCache>
                <c:ptCount val="10"/>
                <c:pt idx="0">
                  <c:v>Bendaggio Gastrico</c:v>
                </c:pt>
                <c:pt idx="1">
                  <c:v>Bypass gastrico</c:v>
                </c:pt>
                <c:pt idx="2">
                  <c:v>Diversione Sec. Scopinaro</c:v>
                </c:pt>
                <c:pt idx="3">
                  <c:v>Duodenal Switch</c:v>
                </c:pt>
                <c:pt idx="4">
                  <c:v>Sleeve Gastrectomy</c:v>
                </c:pt>
                <c:pt idx="5">
                  <c:v>Plicatura</c:v>
                </c:pt>
                <c:pt idx="6">
                  <c:v>Mini Gastric Bypass</c:v>
                </c:pt>
                <c:pt idx="7">
                  <c:v>Gastroplastica verticale</c:v>
                </c:pt>
                <c:pt idx="8">
                  <c:v>Altre procedure</c:v>
                </c:pt>
                <c:pt idx="9">
                  <c:v>Procedure endoscopiche</c:v>
                </c:pt>
              </c:strCache>
            </c:strRef>
          </c:cat>
          <c:val>
            <c:numRef>
              <c:f>Foglio1!$A$2:$J$2</c:f>
              <c:numCache>
                <c:formatCode>General</c:formatCode>
                <c:ptCount val="10"/>
                <c:pt idx="0">
                  <c:v>1065</c:v>
                </c:pt>
                <c:pt idx="1">
                  <c:v>2205</c:v>
                </c:pt>
                <c:pt idx="2">
                  <c:v>13</c:v>
                </c:pt>
                <c:pt idx="3">
                  <c:v>30</c:v>
                </c:pt>
                <c:pt idx="4">
                  <c:v>10291</c:v>
                </c:pt>
                <c:pt idx="5">
                  <c:v>61</c:v>
                </c:pt>
                <c:pt idx="6">
                  <c:v>1790</c:v>
                </c:pt>
                <c:pt idx="7">
                  <c:v>19</c:v>
                </c:pt>
                <c:pt idx="8">
                  <c:v>213</c:v>
                </c:pt>
                <c:pt idx="9">
                  <c:v>1193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968-48D7-8FB9-3CF9C94836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1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Bendaggio gastrico</c:v>
                </c:pt>
              </c:strCache>
            </c:strRef>
          </c:tx>
          <c:invertIfNegative val="0"/>
          <c:cat>
            <c:strRef>
              <c:f>Foglio1!$A$2:$A$13</c:f>
              <c:strCache>
                <c:ptCount val="12"/>
                <c:pt idx="0">
                  <c:v>Casistica 2008</c:v>
                </c:pt>
                <c:pt idx="1">
                  <c:v>Casistica 2009</c:v>
                </c:pt>
                <c:pt idx="2">
                  <c:v>Casistica 2010</c:v>
                </c:pt>
                <c:pt idx="3">
                  <c:v>Casistica 2011</c:v>
                </c:pt>
                <c:pt idx="4">
                  <c:v>Casistica 2012</c:v>
                </c:pt>
                <c:pt idx="5">
                  <c:v>Casistica 2013</c:v>
                </c:pt>
                <c:pt idx="6">
                  <c:v>Casistica 2014</c:v>
                </c:pt>
                <c:pt idx="7">
                  <c:v>Casistica 2015</c:v>
                </c:pt>
                <c:pt idx="8">
                  <c:v>Casistica 2016</c:v>
                </c:pt>
                <c:pt idx="9">
                  <c:v>Casistica 2017</c:v>
                </c:pt>
                <c:pt idx="10">
                  <c:v>Casistica 2018</c:v>
                </c:pt>
                <c:pt idx="11">
                  <c:v>Casistica 2019</c:v>
                </c:pt>
              </c:strCache>
            </c:strRef>
          </c:cat>
          <c:val>
            <c:numRef>
              <c:f>Foglio1!$B$2:$B$13</c:f>
              <c:numCache>
                <c:formatCode>General</c:formatCode>
                <c:ptCount val="12"/>
                <c:pt idx="0">
                  <c:v>3185</c:v>
                </c:pt>
                <c:pt idx="1">
                  <c:v>2532</c:v>
                </c:pt>
                <c:pt idx="2">
                  <c:v>2667</c:v>
                </c:pt>
                <c:pt idx="3">
                  <c:v>2623</c:v>
                </c:pt>
                <c:pt idx="4">
                  <c:v>2556</c:v>
                </c:pt>
                <c:pt idx="5">
                  <c:v>2283</c:v>
                </c:pt>
                <c:pt idx="6">
                  <c:v>2182</c:v>
                </c:pt>
                <c:pt idx="7">
                  <c:v>2406</c:v>
                </c:pt>
                <c:pt idx="8">
                  <c:v>2293</c:v>
                </c:pt>
                <c:pt idx="9">
                  <c:v>1988</c:v>
                </c:pt>
                <c:pt idx="10">
                  <c:v>1351</c:v>
                </c:pt>
                <c:pt idx="11">
                  <c:v>1065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4B-4336-9485-35C9C2B5A568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By pass gastrico</c:v>
                </c:pt>
              </c:strCache>
            </c:strRef>
          </c:tx>
          <c:invertIfNegative val="0"/>
          <c:cat>
            <c:strRef>
              <c:f>Foglio1!$A$2:$A$13</c:f>
              <c:strCache>
                <c:ptCount val="12"/>
                <c:pt idx="0">
                  <c:v>Casistica 2008</c:v>
                </c:pt>
                <c:pt idx="1">
                  <c:v>Casistica 2009</c:v>
                </c:pt>
                <c:pt idx="2">
                  <c:v>Casistica 2010</c:v>
                </c:pt>
                <c:pt idx="3">
                  <c:v>Casistica 2011</c:v>
                </c:pt>
                <c:pt idx="4">
                  <c:v>Casistica 2012</c:v>
                </c:pt>
                <c:pt idx="5">
                  <c:v>Casistica 2013</c:v>
                </c:pt>
                <c:pt idx="6">
                  <c:v>Casistica 2014</c:v>
                </c:pt>
                <c:pt idx="7">
                  <c:v>Casistica 2015</c:v>
                </c:pt>
                <c:pt idx="8">
                  <c:v>Casistica 2016</c:v>
                </c:pt>
                <c:pt idx="9">
                  <c:v>Casistica 2017</c:v>
                </c:pt>
                <c:pt idx="10">
                  <c:v>Casistica 2018</c:v>
                </c:pt>
                <c:pt idx="11">
                  <c:v>Casistica 2019</c:v>
                </c:pt>
              </c:strCache>
            </c:strRef>
          </c:cat>
          <c:val>
            <c:numRef>
              <c:f>Foglio1!$C$2:$C$13</c:f>
              <c:numCache>
                <c:formatCode>General</c:formatCode>
                <c:ptCount val="12"/>
                <c:pt idx="0">
                  <c:v>1407</c:v>
                </c:pt>
                <c:pt idx="1">
                  <c:v>1466</c:v>
                </c:pt>
                <c:pt idx="2">
                  <c:v>1647</c:v>
                </c:pt>
                <c:pt idx="3">
                  <c:v>1796</c:v>
                </c:pt>
                <c:pt idx="4">
                  <c:v>1593</c:v>
                </c:pt>
                <c:pt idx="5">
                  <c:v>1805</c:v>
                </c:pt>
                <c:pt idx="6">
                  <c:v>1628</c:v>
                </c:pt>
                <c:pt idx="7">
                  <c:v>1912</c:v>
                </c:pt>
                <c:pt idx="8">
                  <c:v>2104</c:v>
                </c:pt>
                <c:pt idx="9">
                  <c:v>2361</c:v>
                </c:pt>
                <c:pt idx="10">
                  <c:v>2581</c:v>
                </c:pt>
                <c:pt idx="11">
                  <c:v>2205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4B-4336-9485-35C9C2B5A568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Diversione + Duodenal switch</c:v>
                </c:pt>
              </c:strCache>
            </c:strRef>
          </c:tx>
          <c:invertIfNegative val="0"/>
          <c:cat>
            <c:strRef>
              <c:f>Foglio1!$A$2:$A$13</c:f>
              <c:strCache>
                <c:ptCount val="12"/>
                <c:pt idx="0">
                  <c:v>Casistica 2008</c:v>
                </c:pt>
                <c:pt idx="1">
                  <c:v>Casistica 2009</c:v>
                </c:pt>
                <c:pt idx="2">
                  <c:v>Casistica 2010</c:v>
                </c:pt>
                <c:pt idx="3">
                  <c:v>Casistica 2011</c:v>
                </c:pt>
                <c:pt idx="4">
                  <c:v>Casistica 2012</c:v>
                </c:pt>
                <c:pt idx="5">
                  <c:v>Casistica 2013</c:v>
                </c:pt>
                <c:pt idx="6">
                  <c:v>Casistica 2014</c:v>
                </c:pt>
                <c:pt idx="7">
                  <c:v>Casistica 2015</c:v>
                </c:pt>
                <c:pt idx="8">
                  <c:v>Casistica 2016</c:v>
                </c:pt>
                <c:pt idx="9">
                  <c:v>Casistica 2017</c:v>
                </c:pt>
                <c:pt idx="10">
                  <c:v>Casistica 2018</c:v>
                </c:pt>
                <c:pt idx="11">
                  <c:v>Casistica 2019</c:v>
                </c:pt>
              </c:strCache>
            </c:strRef>
          </c:cat>
          <c:val>
            <c:numRef>
              <c:f>Foglio1!$D$2:$D$13</c:f>
              <c:numCache>
                <c:formatCode>General</c:formatCode>
                <c:ptCount val="12"/>
                <c:pt idx="0">
                  <c:v>513</c:v>
                </c:pt>
                <c:pt idx="1">
                  <c:v>450</c:v>
                </c:pt>
                <c:pt idx="2">
                  <c:v>437</c:v>
                </c:pt>
                <c:pt idx="3">
                  <c:v>447</c:v>
                </c:pt>
                <c:pt idx="4">
                  <c:v>246</c:v>
                </c:pt>
                <c:pt idx="5">
                  <c:v>202</c:v>
                </c:pt>
                <c:pt idx="6">
                  <c:v>124</c:v>
                </c:pt>
                <c:pt idx="7">
                  <c:v>143</c:v>
                </c:pt>
                <c:pt idx="8">
                  <c:v>101</c:v>
                </c:pt>
                <c:pt idx="9">
                  <c:v>41</c:v>
                </c:pt>
                <c:pt idx="10">
                  <c:v>45</c:v>
                </c:pt>
                <c:pt idx="1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4B-4336-9485-35C9C2B5A568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Sleeve gastrectomy</c:v>
                </c:pt>
              </c:strCache>
            </c:strRef>
          </c:tx>
          <c:invertIfNegative val="0"/>
          <c:cat>
            <c:strRef>
              <c:f>Foglio1!$A$2:$A$13</c:f>
              <c:strCache>
                <c:ptCount val="12"/>
                <c:pt idx="0">
                  <c:v>Casistica 2008</c:v>
                </c:pt>
                <c:pt idx="1">
                  <c:v>Casistica 2009</c:v>
                </c:pt>
                <c:pt idx="2">
                  <c:v>Casistica 2010</c:v>
                </c:pt>
                <c:pt idx="3">
                  <c:v>Casistica 2011</c:v>
                </c:pt>
                <c:pt idx="4">
                  <c:v>Casistica 2012</c:v>
                </c:pt>
                <c:pt idx="5">
                  <c:v>Casistica 2013</c:v>
                </c:pt>
                <c:pt idx="6">
                  <c:v>Casistica 2014</c:v>
                </c:pt>
                <c:pt idx="7">
                  <c:v>Casistica 2015</c:v>
                </c:pt>
                <c:pt idx="8">
                  <c:v>Casistica 2016</c:v>
                </c:pt>
                <c:pt idx="9">
                  <c:v>Casistica 2017</c:v>
                </c:pt>
                <c:pt idx="10">
                  <c:v>Casistica 2018</c:v>
                </c:pt>
                <c:pt idx="11">
                  <c:v>Casistica 2019</c:v>
                </c:pt>
              </c:strCache>
            </c:strRef>
          </c:cat>
          <c:val>
            <c:numRef>
              <c:f>Foglio1!$E$2:$E$13</c:f>
              <c:numCache>
                <c:formatCode>General</c:formatCode>
                <c:ptCount val="12"/>
                <c:pt idx="0">
                  <c:v>530</c:v>
                </c:pt>
                <c:pt idx="1">
                  <c:v>1032</c:v>
                </c:pt>
                <c:pt idx="2">
                  <c:v>1633</c:v>
                </c:pt>
                <c:pt idx="3">
                  <c:v>2188</c:v>
                </c:pt>
                <c:pt idx="4">
                  <c:v>2383</c:v>
                </c:pt>
                <c:pt idx="5">
                  <c:v>2889</c:v>
                </c:pt>
                <c:pt idx="6">
                  <c:v>3799</c:v>
                </c:pt>
                <c:pt idx="7">
                  <c:v>5594</c:v>
                </c:pt>
                <c:pt idx="8">
                  <c:v>7976</c:v>
                </c:pt>
                <c:pt idx="9">
                  <c:v>9046</c:v>
                </c:pt>
                <c:pt idx="10">
                  <c:v>9850</c:v>
                </c:pt>
                <c:pt idx="11">
                  <c:v>10291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4B-4336-9485-35C9C2B5A568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Gastric Plication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Foglio1!$A$2:$A$13</c:f>
              <c:strCache>
                <c:ptCount val="12"/>
                <c:pt idx="0">
                  <c:v>Casistica 2008</c:v>
                </c:pt>
                <c:pt idx="1">
                  <c:v>Casistica 2009</c:v>
                </c:pt>
                <c:pt idx="2">
                  <c:v>Casistica 2010</c:v>
                </c:pt>
                <c:pt idx="3">
                  <c:v>Casistica 2011</c:v>
                </c:pt>
                <c:pt idx="4">
                  <c:v>Casistica 2012</c:v>
                </c:pt>
                <c:pt idx="5">
                  <c:v>Casistica 2013</c:v>
                </c:pt>
                <c:pt idx="6">
                  <c:v>Casistica 2014</c:v>
                </c:pt>
                <c:pt idx="7">
                  <c:v>Casistica 2015</c:v>
                </c:pt>
                <c:pt idx="8">
                  <c:v>Casistica 2016</c:v>
                </c:pt>
                <c:pt idx="9">
                  <c:v>Casistica 2017</c:v>
                </c:pt>
                <c:pt idx="10">
                  <c:v>Casistica 2018</c:v>
                </c:pt>
                <c:pt idx="11">
                  <c:v>Casistica 2019</c:v>
                </c:pt>
              </c:strCache>
            </c:strRef>
          </c:cat>
          <c:val>
            <c:numRef>
              <c:f>Foglio1!$F$2:$F$13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203</c:v>
                </c:pt>
                <c:pt idx="5">
                  <c:v>112</c:v>
                </c:pt>
                <c:pt idx="6">
                  <c:v>268</c:v>
                </c:pt>
                <c:pt idx="7">
                  <c:v>180</c:v>
                </c:pt>
                <c:pt idx="8">
                  <c:v>82</c:v>
                </c:pt>
                <c:pt idx="9">
                  <c:v>34</c:v>
                </c:pt>
                <c:pt idx="10">
                  <c:v>93</c:v>
                </c:pt>
                <c:pt idx="11" formatCode="_-* #,##0\ _€_-;\-* #,##0\ _€_-;_-* &quot;-&quot;??\ _€_-;_-@_-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4B-4336-9485-35C9C2B5A568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OAGB</c:v>
                </c:pt>
              </c:strCache>
            </c:strRef>
          </c:tx>
          <c:invertIfNegative val="0"/>
          <c:cat>
            <c:strRef>
              <c:f>Foglio1!$A$2:$A$13</c:f>
              <c:strCache>
                <c:ptCount val="12"/>
                <c:pt idx="0">
                  <c:v>Casistica 2008</c:v>
                </c:pt>
                <c:pt idx="1">
                  <c:v>Casistica 2009</c:v>
                </c:pt>
                <c:pt idx="2">
                  <c:v>Casistica 2010</c:v>
                </c:pt>
                <c:pt idx="3">
                  <c:v>Casistica 2011</c:v>
                </c:pt>
                <c:pt idx="4">
                  <c:v>Casistica 2012</c:v>
                </c:pt>
                <c:pt idx="5">
                  <c:v>Casistica 2013</c:v>
                </c:pt>
                <c:pt idx="6">
                  <c:v>Casistica 2014</c:v>
                </c:pt>
                <c:pt idx="7">
                  <c:v>Casistica 2015</c:v>
                </c:pt>
                <c:pt idx="8">
                  <c:v>Casistica 2016</c:v>
                </c:pt>
                <c:pt idx="9">
                  <c:v>Casistica 2017</c:v>
                </c:pt>
                <c:pt idx="10">
                  <c:v>Casistica 2018</c:v>
                </c:pt>
                <c:pt idx="11">
                  <c:v>Casistica 2019</c:v>
                </c:pt>
              </c:strCache>
            </c:strRef>
          </c:cat>
          <c:val>
            <c:numRef>
              <c:f>Foglio1!$G$2:$G$13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348</c:v>
                </c:pt>
                <c:pt idx="5">
                  <c:v>538</c:v>
                </c:pt>
                <c:pt idx="6">
                  <c:v>477</c:v>
                </c:pt>
                <c:pt idx="7">
                  <c:v>870</c:v>
                </c:pt>
                <c:pt idx="8">
                  <c:v>1239</c:v>
                </c:pt>
                <c:pt idx="9">
                  <c:v>1715</c:v>
                </c:pt>
                <c:pt idx="10">
                  <c:v>2266</c:v>
                </c:pt>
                <c:pt idx="11">
                  <c:v>1790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4B-4336-9485-35C9C2B5A568}"/>
            </c:ext>
          </c:extLst>
        </c:ser>
        <c:ser>
          <c:idx val="6"/>
          <c:order val="6"/>
          <c:tx>
            <c:strRef>
              <c:f>Foglio1!$H$1</c:f>
              <c:strCache>
                <c:ptCount val="1"/>
                <c:pt idx="0">
                  <c:v>Varie</c:v>
                </c:pt>
              </c:strCache>
            </c:strRef>
          </c:tx>
          <c:invertIfNegative val="0"/>
          <c:cat>
            <c:strRef>
              <c:f>Foglio1!$A$2:$A$13</c:f>
              <c:strCache>
                <c:ptCount val="12"/>
                <c:pt idx="0">
                  <c:v>Casistica 2008</c:v>
                </c:pt>
                <c:pt idx="1">
                  <c:v>Casistica 2009</c:v>
                </c:pt>
                <c:pt idx="2">
                  <c:v>Casistica 2010</c:v>
                </c:pt>
                <c:pt idx="3">
                  <c:v>Casistica 2011</c:v>
                </c:pt>
                <c:pt idx="4">
                  <c:v>Casistica 2012</c:v>
                </c:pt>
                <c:pt idx="5">
                  <c:v>Casistica 2013</c:v>
                </c:pt>
                <c:pt idx="6">
                  <c:v>Casistica 2014</c:v>
                </c:pt>
                <c:pt idx="7">
                  <c:v>Casistica 2015</c:v>
                </c:pt>
                <c:pt idx="8">
                  <c:v>Casistica 2016</c:v>
                </c:pt>
                <c:pt idx="9">
                  <c:v>Casistica 2017</c:v>
                </c:pt>
                <c:pt idx="10">
                  <c:v>Casistica 2018</c:v>
                </c:pt>
                <c:pt idx="11">
                  <c:v>Casistica 2019</c:v>
                </c:pt>
              </c:strCache>
            </c:strRef>
          </c:cat>
          <c:val>
            <c:numRef>
              <c:f>Foglio1!$H$2:$H$13</c:f>
              <c:numCache>
                <c:formatCode>General</c:formatCode>
                <c:ptCount val="12"/>
                <c:pt idx="0">
                  <c:v>339</c:v>
                </c:pt>
                <c:pt idx="1">
                  <c:v>283</c:v>
                </c:pt>
                <c:pt idx="2">
                  <c:v>120</c:v>
                </c:pt>
                <c:pt idx="3">
                  <c:v>160</c:v>
                </c:pt>
                <c:pt idx="4">
                  <c:v>38</c:v>
                </c:pt>
                <c:pt idx="5">
                  <c:v>23</c:v>
                </c:pt>
                <c:pt idx="6">
                  <c:v>40</c:v>
                </c:pt>
                <c:pt idx="7">
                  <c:v>378</c:v>
                </c:pt>
                <c:pt idx="8">
                  <c:v>586</c:v>
                </c:pt>
                <c:pt idx="9">
                  <c:v>2335</c:v>
                </c:pt>
                <c:pt idx="10">
                  <c:v>2040</c:v>
                </c:pt>
                <c:pt idx="11" formatCode="_-* #,##0\ _€_-;\-* #,##0\ _€_-;_-* &quot;-&quot;??\ _€_-;_-@_-">
                  <c:v>1425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4B-4336-9485-35C9C2B5A5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-1792124320"/>
        <c:axId val="-1792125408"/>
      </c:barChart>
      <c:catAx>
        <c:axId val="-1792124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792125408"/>
        <c:crosses val="autoZero"/>
        <c:auto val="1"/>
        <c:lblAlgn val="ctr"/>
        <c:lblOffset val="100"/>
        <c:noMultiLvlLbl val="0"/>
      </c:catAx>
      <c:valAx>
        <c:axId val="-1792125408"/>
        <c:scaling>
          <c:orientation val="minMax"/>
        </c:scaling>
        <c:delete val="1"/>
        <c:axPos val="l"/>
        <c:majorGridlines/>
        <c:numFmt formatCode="General" sourceLinked="1"/>
        <c:majorTickMark val="none"/>
        <c:minorTickMark val="none"/>
        <c:tickLblPos val="nextTo"/>
        <c:crossAx val="-17921243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Partec.</c:v>
                </c:pt>
              </c:strCache>
            </c:strRef>
          </c:tx>
          <c:invertIfNegative val="0"/>
          <c:cat>
            <c:strRef>
              <c:f>Foglio1!$A$2:$A$13</c:f>
              <c:strCache>
                <c:ptCount val="12"/>
                <c:pt idx="0">
                  <c:v>Anno 2008</c:v>
                </c:pt>
                <c:pt idx="1">
                  <c:v>Anno 2009</c:v>
                </c:pt>
                <c:pt idx="2">
                  <c:v>Anno 2010</c:v>
                </c:pt>
                <c:pt idx="3">
                  <c:v>Anno 2011</c:v>
                </c:pt>
                <c:pt idx="4">
                  <c:v>Anno 2012</c:v>
                </c:pt>
                <c:pt idx="5">
                  <c:v>Anno 2013</c:v>
                </c:pt>
                <c:pt idx="6">
                  <c:v>Anno 2014</c:v>
                </c:pt>
                <c:pt idx="7">
                  <c:v>Anno 2015</c:v>
                </c:pt>
                <c:pt idx="8">
                  <c:v>Anno 2016</c:v>
                </c:pt>
                <c:pt idx="9">
                  <c:v>Anno 2017</c:v>
                </c:pt>
                <c:pt idx="10">
                  <c:v>Anno 2018</c:v>
                </c:pt>
                <c:pt idx="11">
                  <c:v>Anno 2019</c:v>
                </c:pt>
              </c:strCache>
            </c:strRef>
          </c:cat>
          <c:val>
            <c:numRef>
              <c:f>Foglio1!$B$2:$B$13</c:f>
              <c:numCache>
                <c:formatCode>0%</c:formatCode>
                <c:ptCount val="12"/>
                <c:pt idx="0">
                  <c:v>0.93400000000000005</c:v>
                </c:pt>
                <c:pt idx="1">
                  <c:v>0.91400000000000003</c:v>
                </c:pt>
                <c:pt idx="2">
                  <c:v>0.91800000000000004</c:v>
                </c:pt>
                <c:pt idx="3">
                  <c:v>0.91800000000000004</c:v>
                </c:pt>
                <c:pt idx="4">
                  <c:v>0.78</c:v>
                </c:pt>
                <c:pt idx="5">
                  <c:v>1</c:v>
                </c:pt>
                <c:pt idx="6">
                  <c:v>0.92769999999999997</c:v>
                </c:pt>
                <c:pt idx="7">
                  <c:v>0.91800000000000004</c:v>
                </c:pt>
                <c:pt idx="8">
                  <c:v>1</c:v>
                </c:pt>
                <c:pt idx="9">
                  <c:v>0.77</c:v>
                </c:pt>
                <c:pt idx="10">
                  <c:v>0.68</c:v>
                </c:pt>
                <c:pt idx="11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53-4818-85D0-3CAA165D82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94189088"/>
        <c:axId val="-1792133568"/>
      </c:barChart>
      <c:catAx>
        <c:axId val="-1794189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it-IT"/>
          </a:p>
        </c:txPr>
        <c:crossAx val="-1792133568"/>
        <c:crosses val="autoZero"/>
        <c:auto val="1"/>
        <c:lblAlgn val="ctr"/>
        <c:lblOffset val="100"/>
        <c:noMultiLvlLbl val="0"/>
      </c:catAx>
      <c:valAx>
        <c:axId val="-179213356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-1794189088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SommaDitotale_procedure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FEB-4894-9306-A900130DC81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FEB-4894-9306-A900130DC81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FEB-4894-9306-A900130DC81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FEB-4894-9306-A900130DC81B}"/>
              </c:ext>
            </c:extLst>
          </c:dPt>
          <c:dLbls>
            <c:dLbl>
              <c:idx val="0"/>
              <c:layout>
                <c:manualLayout>
                  <c:x val="7.098765432098765E-2"/>
                  <c:y val="-3.184445555432113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FEB-4894-9306-A900130DC81B}"/>
                </c:ext>
              </c:extLst>
            </c:dLbl>
            <c:dLbl>
              <c:idx val="1"/>
              <c:layout>
                <c:manualLayout>
                  <c:x val="5.5555555555555552E-2"/>
                  <c:y val="4.899147008357051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FEB-4894-9306-A900130DC81B}"/>
                </c:ext>
              </c:extLst>
            </c:dLbl>
            <c:dLbl>
              <c:idx val="2"/>
              <c:layout>
                <c:manualLayout>
                  <c:x val="-0.26543209876543211"/>
                  <c:y val="-4.899147008357095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FEB-4894-9306-A900130DC81B}"/>
                </c:ext>
              </c:extLst>
            </c:dLbl>
            <c:dLbl>
              <c:idx val="3"/>
              <c:layout>
                <c:manualLayout>
                  <c:x val="-5.4012345679012377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FEB-4894-9306-A900130DC8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Centro</c:v>
                </c:pt>
                <c:pt idx="1">
                  <c:v>Isole</c:v>
                </c:pt>
                <c:pt idx="2">
                  <c:v>Nord</c:v>
                </c:pt>
                <c:pt idx="3">
                  <c:v>Sud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3296</c:v>
                </c:pt>
                <c:pt idx="1">
                  <c:v>839</c:v>
                </c:pt>
                <c:pt idx="2">
                  <c:v>9973</c:v>
                </c:pt>
                <c:pt idx="3">
                  <c:v>2772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EB-4894-9306-A900130DC8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SommaDitotale_procedure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Foglio1!$A$2:$A$21</c:f>
              <c:strCache>
                <c:ptCount val="20"/>
                <c:pt idx="0">
                  <c:v>Abruzzo</c:v>
                </c:pt>
                <c:pt idx="1">
                  <c:v>Basilicata</c:v>
                </c:pt>
                <c:pt idx="2">
                  <c:v>Calabria</c:v>
                </c:pt>
                <c:pt idx="3">
                  <c:v>Campania</c:v>
                </c:pt>
                <c:pt idx="4">
                  <c:v>Emilia Romagna</c:v>
                </c:pt>
                <c:pt idx="5">
                  <c:v>Friuli Venezia Giulia</c:v>
                </c:pt>
                <c:pt idx="6">
                  <c:v>Lazio</c:v>
                </c:pt>
                <c:pt idx="7">
                  <c:v>Liguria</c:v>
                </c:pt>
                <c:pt idx="8">
                  <c:v>Lombardia</c:v>
                </c:pt>
                <c:pt idx="9">
                  <c:v>Marche</c:v>
                </c:pt>
                <c:pt idx="10">
                  <c:v>Molise</c:v>
                </c:pt>
                <c:pt idx="11">
                  <c:v>Piemonte</c:v>
                </c:pt>
                <c:pt idx="12">
                  <c:v>Puglia</c:v>
                </c:pt>
                <c:pt idx="13">
                  <c:v>Sardegna</c:v>
                </c:pt>
                <c:pt idx="14">
                  <c:v>Sicilia</c:v>
                </c:pt>
                <c:pt idx="15">
                  <c:v>Toscana</c:v>
                </c:pt>
                <c:pt idx="16">
                  <c:v>Trentino Alto Adige</c:v>
                </c:pt>
                <c:pt idx="17">
                  <c:v>Umbria</c:v>
                </c:pt>
                <c:pt idx="18">
                  <c:v>Valle d'Aosta</c:v>
                </c:pt>
                <c:pt idx="19">
                  <c:v>Veneto</c:v>
                </c:pt>
              </c:strCache>
            </c:strRef>
          </c:cat>
          <c:val>
            <c:numRef>
              <c:f>Foglio1!$B$2:$B$21</c:f>
              <c:numCache>
                <c:formatCode>General</c:formatCode>
                <c:ptCount val="20"/>
                <c:pt idx="0">
                  <c:v>359</c:v>
                </c:pt>
                <c:pt idx="1">
                  <c:v>110</c:v>
                </c:pt>
                <c:pt idx="2">
                  <c:v>70</c:v>
                </c:pt>
                <c:pt idx="3">
                  <c:v>2071</c:v>
                </c:pt>
                <c:pt idx="4">
                  <c:v>1045</c:v>
                </c:pt>
                <c:pt idx="5">
                  <c:v>165</c:v>
                </c:pt>
                <c:pt idx="6">
                  <c:v>1805</c:v>
                </c:pt>
                <c:pt idx="7">
                  <c:v>136</c:v>
                </c:pt>
                <c:pt idx="8">
                  <c:v>7612</c:v>
                </c:pt>
                <c:pt idx="9">
                  <c:v>56</c:v>
                </c:pt>
                <c:pt idx="10">
                  <c:v>0</c:v>
                </c:pt>
                <c:pt idx="11">
                  <c:v>0</c:v>
                </c:pt>
                <c:pt idx="12">
                  <c:v>521</c:v>
                </c:pt>
                <c:pt idx="13">
                  <c:v>202</c:v>
                </c:pt>
                <c:pt idx="14">
                  <c:v>637</c:v>
                </c:pt>
                <c:pt idx="15">
                  <c:v>862</c:v>
                </c:pt>
                <c:pt idx="16">
                  <c:v>44</c:v>
                </c:pt>
                <c:pt idx="17">
                  <c:v>214</c:v>
                </c:pt>
                <c:pt idx="18">
                  <c:v>29</c:v>
                </c:pt>
                <c:pt idx="19">
                  <c:v>942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66-44C7-B770-DD99666978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"/>
        <c:axId val="-1725644944"/>
        <c:axId val="-1725642224"/>
      </c:barChart>
      <c:catAx>
        <c:axId val="-172564494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/>
            </a:pPr>
            <a:endParaRPr lang="it-IT"/>
          </a:p>
        </c:txPr>
        <c:crossAx val="-1725642224"/>
        <c:crosses val="autoZero"/>
        <c:auto val="1"/>
        <c:lblAlgn val="ctr"/>
        <c:lblOffset val="100"/>
        <c:noMultiLvlLbl val="0"/>
      </c:catAx>
      <c:valAx>
        <c:axId val="-1725642224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extTo"/>
        <c:crossAx val="-172564494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600"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34300536655348"/>
          <c:y val="0.10761756445666244"/>
          <c:w val="0.30877028156291814"/>
          <c:h val="0.82578098557524615"/>
        </c:manualLayout>
      </c:layout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5.1448389792438523E-3"/>
                  <c:y val="-0.1904843260309578"/>
                </c:manualLayout>
              </c:layout>
              <c:tx>
                <c:rich>
                  <a:bodyPr/>
                  <a:lstStyle/>
                  <a:p>
                    <a:fld id="{C30A0D1B-92E6-4020-A023-FB612B38F233}" type="VALUE">
                      <a:rPr lang="en-US" smtClean="0"/>
                      <a:pPr/>
                      <a:t>[VALORE]</a:t>
                    </a:fld>
                    <a:r>
                      <a:rPr lang="en-US" baseline="0" dirty="0" smtClean="0"/>
                      <a:t> (</a:t>
                    </a:r>
                    <a:fld id="{2A87F56C-424F-4B5D-BDEE-64D5F38877F8}" type="PERCENTAGE">
                      <a:rPr lang="en-US" baseline="0" smtClean="0"/>
                      <a:pPr/>
                      <a:t>[PERCENTUALE]</a:t>
                    </a:fld>
                    <a:r>
                      <a:rPr lang="en-US" baseline="0" dirty="0" smtClean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F897-4802-8C36-CCD89B88D1F5}"/>
                </c:ext>
              </c:extLst>
            </c:dLbl>
            <c:dLbl>
              <c:idx val="1"/>
              <c:layout>
                <c:manualLayout>
                  <c:x val="0.19518145326847741"/>
                  <c:y val="-2.183058471539338E-2"/>
                </c:manualLayout>
              </c:layout>
              <c:tx>
                <c:rich>
                  <a:bodyPr/>
                  <a:lstStyle/>
                  <a:p>
                    <a:fld id="{A279F3D2-0D42-41E8-AD46-FF4408CA2A5A}" type="VALUE">
                      <a:rPr lang="en-US" smtClean="0"/>
                      <a:pPr/>
                      <a:t>[VALORE]</a:t>
                    </a:fld>
                    <a:r>
                      <a:rPr lang="en-US" baseline="0" dirty="0" smtClean="0"/>
                      <a:t> (</a:t>
                    </a:r>
                    <a:fld id="{06D8B5F7-628C-4543-8E3E-DCFFA66ECEE6}" type="PERCENTAGE">
                      <a:rPr lang="en-US" baseline="0" smtClean="0"/>
                      <a:pPr/>
                      <a:t>[PERCENTUALE]</a:t>
                    </a:fld>
                    <a:r>
                      <a:rPr lang="en-US" baseline="0" dirty="0" smtClean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897-4802-8C36-CCD89B88D1F5}"/>
                </c:ext>
              </c:extLst>
            </c:dLbl>
            <c:dLbl>
              <c:idx val="2"/>
              <c:layout>
                <c:manualLayout>
                  <c:x val="-4.73589890978297E-2"/>
                  <c:y val="-8.2187250512216994E-2"/>
                </c:manualLayout>
              </c:layout>
              <c:tx>
                <c:rich>
                  <a:bodyPr/>
                  <a:lstStyle/>
                  <a:p>
                    <a:fld id="{532035B1-824A-4674-A1EC-6A7F92EF8FE1}" type="VALUE">
                      <a:rPr lang="en-US" smtClean="0"/>
                      <a:pPr/>
                      <a:t>[VALORE]</a:t>
                    </a:fld>
                    <a:r>
                      <a:rPr lang="en-US" baseline="0" dirty="0" smtClean="0"/>
                      <a:t> (</a:t>
                    </a:r>
                    <a:fld id="{2F6F2DF5-07F7-43A7-AD55-4F836816CA1D}" type="PERCENTAGE">
                      <a:rPr lang="en-US" baseline="0" smtClean="0"/>
                      <a:pPr/>
                      <a:t>[PERCENTUALE]</a:t>
                    </a:fld>
                    <a:r>
                      <a:rPr lang="en-US" baseline="0" dirty="0" smtClean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897-4802-8C36-CCD89B88D1F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Foglio1!$A$2:$A$4</c:f>
              <c:strCache>
                <c:ptCount val="3"/>
                <c:pt idx="0">
                  <c:v>Centri con casistica &lt;50 interventi</c:v>
                </c:pt>
                <c:pt idx="1">
                  <c:v>Centri con casistica tra 50 e 100 interventi</c:v>
                </c:pt>
                <c:pt idx="2">
                  <c:v>Centri con casistica oltre 100 interventi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30</c:v>
                </c:pt>
                <c:pt idx="1">
                  <c:v>27</c:v>
                </c:pt>
                <c:pt idx="2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97-4802-8C36-CCD89B88D1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34300536655348"/>
          <c:y val="0.10761756445666244"/>
          <c:w val="0.30877028156291814"/>
          <c:h val="0.82578098557524615"/>
        </c:manualLayout>
      </c:layout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explosion val="28"/>
          <c:dLbls>
            <c:dLbl>
              <c:idx val="0"/>
              <c:layout>
                <c:manualLayout>
                  <c:x val="5.1448389792438523E-3"/>
                  <c:y val="-0.1904843260309578"/>
                </c:manualLayout>
              </c:layout>
              <c:tx>
                <c:rich>
                  <a:bodyPr/>
                  <a:lstStyle/>
                  <a:p>
                    <a:fld id="{C30A0D1B-92E6-4020-A023-FB612B38F233}" type="VALUE">
                      <a:rPr lang="en-US" smtClean="0"/>
                      <a:pPr/>
                      <a:t>[VALORE]</a:t>
                    </a:fld>
                    <a:r>
                      <a:rPr lang="en-US" baseline="0" dirty="0" smtClean="0"/>
                      <a:t> (</a:t>
                    </a:r>
                    <a:fld id="{2A87F56C-424F-4B5D-BDEE-64D5F38877F8}" type="PERCENTAGE">
                      <a:rPr lang="en-US" baseline="0" smtClean="0"/>
                      <a:pPr/>
                      <a:t>[PERCENTUALE]</a:t>
                    </a:fld>
                    <a:r>
                      <a:rPr lang="en-US" baseline="0" dirty="0" smtClean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611-4BF0-80E5-0C81BED2BF17}"/>
                </c:ext>
              </c:extLst>
            </c:dLbl>
            <c:dLbl>
              <c:idx val="1"/>
              <c:layout>
                <c:manualLayout>
                  <c:x val="0.19518145326847741"/>
                  <c:y val="-2.183058471539338E-2"/>
                </c:manualLayout>
              </c:layout>
              <c:tx>
                <c:rich>
                  <a:bodyPr/>
                  <a:lstStyle/>
                  <a:p>
                    <a:fld id="{A279F3D2-0D42-41E8-AD46-FF4408CA2A5A}" type="VALUE">
                      <a:rPr lang="en-US" smtClean="0"/>
                      <a:pPr/>
                      <a:t>[VALORE]</a:t>
                    </a:fld>
                    <a:r>
                      <a:rPr lang="en-US" baseline="0" dirty="0" smtClean="0"/>
                      <a:t> (</a:t>
                    </a:r>
                    <a:fld id="{06D8B5F7-628C-4543-8E3E-DCFFA66ECEE6}" type="PERCENTAGE">
                      <a:rPr lang="en-US" baseline="0" smtClean="0"/>
                      <a:pPr/>
                      <a:t>[PERCENTUALE]</a:t>
                    </a:fld>
                    <a:r>
                      <a:rPr lang="en-US" baseline="0" dirty="0" smtClean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611-4BF0-80E5-0C81BED2BF17}"/>
                </c:ext>
              </c:extLst>
            </c:dLbl>
            <c:dLbl>
              <c:idx val="2"/>
              <c:layout>
                <c:manualLayout>
                  <c:x val="-4.73589890978297E-2"/>
                  <c:y val="-8.2187250512216994E-2"/>
                </c:manualLayout>
              </c:layout>
              <c:tx>
                <c:rich>
                  <a:bodyPr/>
                  <a:lstStyle/>
                  <a:p>
                    <a:fld id="{532035B1-824A-4674-A1EC-6A7F92EF8FE1}" type="VALUE">
                      <a:rPr lang="en-US" smtClean="0"/>
                      <a:pPr/>
                      <a:t>[VALORE]</a:t>
                    </a:fld>
                    <a:r>
                      <a:rPr lang="en-US" baseline="0" dirty="0" smtClean="0"/>
                      <a:t> (</a:t>
                    </a:r>
                    <a:fld id="{2F6F2DF5-07F7-43A7-AD55-4F836816CA1D}" type="PERCENTAGE">
                      <a:rPr lang="en-US" baseline="0" smtClean="0"/>
                      <a:pPr/>
                      <a:t>[PERCENTUALE]</a:t>
                    </a:fld>
                    <a:r>
                      <a:rPr lang="en-US" baseline="0" dirty="0" smtClean="0"/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611-4BF0-80E5-0C81BED2BF1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Foglio1!$A$2:$A$4</c:f>
              <c:strCache>
                <c:ptCount val="3"/>
                <c:pt idx="0">
                  <c:v>Centri con casistica &lt;50 interventi</c:v>
                </c:pt>
                <c:pt idx="1">
                  <c:v>Centri con casistica tra 50 e 100 interventi</c:v>
                </c:pt>
                <c:pt idx="2">
                  <c:v>Centri con casistica oltre 100 interventi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77</c:v>
                </c:pt>
                <c:pt idx="1">
                  <c:v>20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611-4BF0-80E5-0C81BED2BF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Casi</c:v>
                </c:pt>
              </c:strCache>
            </c:strRef>
          </c:tx>
          <c:invertIfNegative val="0"/>
          <c:cat>
            <c:strRef>
              <c:f>Foglio1!$A$2:$A$13</c:f>
              <c:strCache>
                <c:ptCount val="12"/>
                <c:pt idx="0">
                  <c:v>Casi 2008</c:v>
                </c:pt>
                <c:pt idx="1">
                  <c:v>Casi 2009</c:v>
                </c:pt>
                <c:pt idx="2">
                  <c:v>Casi 2010</c:v>
                </c:pt>
                <c:pt idx="3">
                  <c:v>Casi 2011</c:v>
                </c:pt>
                <c:pt idx="4">
                  <c:v>Casi 2012</c:v>
                </c:pt>
                <c:pt idx="5">
                  <c:v>Casi 2013</c:v>
                </c:pt>
                <c:pt idx="6">
                  <c:v>Casi 2014</c:v>
                </c:pt>
                <c:pt idx="7">
                  <c:v>Casi 2015</c:v>
                </c:pt>
                <c:pt idx="8">
                  <c:v>Casi 2016</c:v>
                </c:pt>
                <c:pt idx="9">
                  <c:v>Casi 2017</c:v>
                </c:pt>
                <c:pt idx="10">
                  <c:v>Casi 2018</c:v>
                </c:pt>
                <c:pt idx="11">
                  <c:v>Casi 2019</c:v>
                </c:pt>
              </c:strCache>
            </c:strRef>
          </c:cat>
          <c:val>
            <c:numRef>
              <c:f>Foglio1!$B$2:$B$13</c:f>
              <c:numCache>
                <c:formatCode>_-* #,##0_-;\-* #,##0_-;_-* "-"??_-;_-@_-</c:formatCode>
                <c:ptCount val="12"/>
                <c:pt idx="0">
                  <c:v>5974</c:v>
                </c:pt>
                <c:pt idx="1">
                  <c:v>5763</c:v>
                </c:pt>
                <c:pt idx="2">
                  <c:v>6504</c:v>
                </c:pt>
                <c:pt idx="3">
                  <c:v>7214</c:v>
                </c:pt>
                <c:pt idx="4">
                  <c:v>7645</c:v>
                </c:pt>
                <c:pt idx="5">
                  <c:v>8106</c:v>
                </c:pt>
                <c:pt idx="6">
                  <c:v>8787</c:v>
                </c:pt>
                <c:pt idx="7">
                  <c:v>11483</c:v>
                </c:pt>
                <c:pt idx="8">
                  <c:v>15367</c:v>
                </c:pt>
                <c:pt idx="9">
                  <c:v>17520</c:v>
                </c:pt>
                <c:pt idx="10">
                  <c:v>18226</c:v>
                </c:pt>
                <c:pt idx="11">
                  <c:v>16880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73-4C7F-B411-85BC6BFA28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92129760"/>
        <c:axId val="-1792121600"/>
      </c:barChart>
      <c:catAx>
        <c:axId val="-17921297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792121600"/>
        <c:crosses val="autoZero"/>
        <c:auto val="1"/>
        <c:lblAlgn val="ctr"/>
        <c:lblOffset val="100"/>
        <c:noMultiLvlLbl val="0"/>
      </c:catAx>
      <c:valAx>
        <c:axId val="-1792121600"/>
        <c:scaling>
          <c:orientation val="minMax"/>
        </c:scaling>
        <c:delete val="1"/>
        <c:axPos val="l"/>
        <c:majorGridlines/>
        <c:numFmt formatCode="_-* #,##0_-;\-* #,##0_-;_-* &quot;-&quot;??_-;_-@_-" sourceLinked="1"/>
        <c:majorTickMark val="none"/>
        <c:minorTickMark val="none"/>
        <c:tickLblPos val="nextTo"/>
        <c:crossAx val="-179212976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1E2-42E6-B74B-A4620161D9F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1E2-42E6-B74B-A4620161D9F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1E2-42E6-B74B-A4620161D9F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1E2-42E6-B74B-A4620161D9F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1E2-42E6-B74B-A4620161D9F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1E2-42E6-B74B-A4620161D9F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31E2-42E6-B74B-A4620161D9F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31E2-42E6-B74B-A4620161D9F7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31E2-42E6-B74B-A4620161D9F7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31E2-42E6-B74B-A4620161D9F7}"/>
              </c:ext>
            </c:extLst>
          </c:dPt>
          <c:cat>
            <c:strRef>
              <c:f>Foglio1!$A$1:$J$1</c:f>
              <c:strCache>
                <c:ptCount val="10"/>
                <c:pt idx="0">
                  <c:v>Bendaggio Gastrico</c:v>
                </c:pt>
                <c:pt idx="1">
                  <c:v>Bypass gastrico</c:v>
                </c:pt>
                <c:pt idx="2">
                  <c:v>Diversione Sec. Scopinaro</c:v>
                </c:pt>
                <c:pt idx="3">
                  <c:v>Duodenal Switch</c:v>
                </c:pt>
                <c:pt idx="4">
                  <c:v>Sleeve Gastrectomy</c:v>
                </c:pt>
                <c:pt idx="5">
                  <c:v>Plicatura</c:v>
                </c:pt>
                <c:pt idx="6">
                  <c:v>Mini Gastric Bypass</c:v>
                </c:pt>
                <c:pt idx="7">
                  <c:v>Gastroplastica verticale</c:v>
                </c:pt>
                <c:pt idx="8">
                  <c:v>Altre procedure</c:v>
                </c:pt>
                <c:pt idx="9">
                  <c:v>Procedure endoscopiche</c:v>
                </c:pt>
              </c:strCache>
            </c:strRef>
          </c:cat>
          <c:val>
            <c:numRef>
              <c:f>Foglio1!$A$2:$J$2</c:f>
              <c:numCache>
                <c:formatCode>General</c:formatCode>
                <c:ptCount val="10"/>
                <c:pt idx="0">
                  <c:v>1065</c:v>
                </c:pt>
                <c:pt idx="1">
                  <c:v>2205</c:v>
                </c:pt>
                <c:pt idx="2">
                  <c:v>13</c:v>
                </c:pt>
                <c:pt idx="3">
                  <c:v>30</c:v>
                </c:pt>
                <c:pt idx="4">
                  <c:v>10291</c:v>
                </c:pt>
                <c:pt idx="5">
                  <c:v>61</c:v>
                </c:pt>
                <c:pt idx="6">
                  <c:v>1790</c:v>
                </c:pt>
                <c:pt idx="7">
                  <c:v>19</c:v>
                </c:pt>
                <c:pt idx="8">
                  <c:v>213</c:v>
                </c:pt>
                <c:pt idx="9">
                  <c:v>1193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5-4CC6-A823-46726CCA64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31960080"/>
        <c:axId val="1531967984"/>
      </c:barChart>
      <c:catAx>
        <c:axId val="1531960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7984"/>
        <c:crosses val="autoZero"/>
        <c:auto val="1"/>
        <c:lblAlgn val="ctr"/>
        <c:lblOffset val="100"/>
        <c:noMultiLvlLbl val="0"/>
      </c:catAx>
      <c:valAx>
        <c:axId val="153196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00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076-47E9-A0D2-F3131B109D1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076-47E9-A0D2-F3131B109D1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076-47E9-A0D2-F3131B109D1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076-47E9-A0D2-F3131B109D1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076-47E9-A0D2-F3131B109D1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076-47E9-A0D2-F3131B109D1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076-47E9-A0D2-F3131B109D1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7076-47E9-A0D2-F3131B109D11}"/>
              </c:ext>
            </c:extLst>
          </c:dPt>
          <c:cat>
            <c:strRef>
              <c:f>Foglio1!$A$1:$H$1</c:f>
              <c:strCache>
                <c:ptCount val="8"/>
                <c:pt idx="0">
                  <c:v>BIB</c:v>
                </c:pt>
                <c:pt idx="1">
                  <c:v>Pose</c:v>
                </c:pt>
                <c:pt idx="2">
                  <c:v>Stoma</c:v>
                </c:pt>
                <c:pt idx="3">
                  <c:v>Apollo ESG</c:v>
                </c:pt>
                <c:pt idx="4">
                  <c:v>Apollo Tore</c:v>
                </c:pt>
                <c:pt idx="5">
                  <c:v>Apollo revisione</c:v>
                </c:pt>
                <c:pt idx="6">
                  <c:v>EndoBar</c:v>
                </c:pt>
                <c:pt idx="7">
                  <c:v>Altre endoscopiche</c:v>
                </c:pt>
              </c:strCache>
            </c:strRef>
          </c:cat>
          <c:val>
            <c:numRef>
              <c:f>Foglio1!$A$2:$H$2</c:f>
              <c:numCache>
                <c:formatCode>General</c:formatCode>
                <c:ptCount val="8"/>
                <c:pt idx="0">
                  <c:v>968</c:v>
                </c:pt>
                <c:pt idx="1">
                  <c:v>14</c:v>
                </c:pt>
                <c:pt idx="2">
                  <c:v>0</c:v>
                </c:pt>
                <c:pt idx="3">
                  <c:v>148</c:v>
                </c:pt>
                <c:pt idx="4">
                  <c:v>40</c:v>
                </c:pt>
                <c:pt idx="5">
                  <c:v>12</c:v>
                </c:pt>
                <c:pt idx="6">
                  <c:v>0</c:v>
                </c:pt>
                <c:pt idx="7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5-4CC6-A823-46726CCA64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31960080"/>
        <c:axId val="1531967984"/>
      </c:barChart>
      <c:catAx>
        <c:axId val="1531960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7984"/>
        <c:crosses val="autoZero"/>
        <c:auto val="1"/>
        <c:lblAlgn val="ctr"/>
        <c:lblOffset val="100"/>
        <c:noMultiLvlLbl val="0"/>
      </c:catAx>
      <c:valAx>
        <c:axId val="153196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00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BF076-4CD0-4A87-90F4-5706841922DC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7AA82-7127-4C14-9F27-DEB457FD9F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039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DB037-0304-4332-9558-712D25425B7A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DE876-50E0-45CD-9672-E83933FE2C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4896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DE876-50E0-45CD-9672-E83933FE2C2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3257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DE876-50E0-45CD-9672-E83933FE2C2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880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‹N›</a:t>
            </a:fld>
            <a:endParaRPr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251520" y="6525344"/>
            <a:ext cx="8753093" cy="197570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050" dirty="0" smtClean="0"/>
              <a:t>Dati Ufficiali SICOB</a:t>
            </a:r>
            <a:r>
              <a:rPr lang="it-IT" sz="1050" baseline="0" dirty="0" smtClean="0"/>
              <a:t> - </a:t>
            </a:r>
            <a:r>
              <a:rPr lang="it-IT" sz="1050" dirty="0" smtClean="0"/>
              <a:t>aggiornati al 1 aprile </a:t>
            </a:r>
            <a:r>
              <a:rPr lang="it-IT" sz="1050" baseline="0" dirty="0" smtClean="0"/>
              <a:t>2020</a:t>
            </a:r>
          </a:p>
          <a:p>
            <a:pPr algn="l"/>
            <a:endParaRPr lang="it-IT" sz="1050" dirty="0" smtClean="0"/>
          </a:p>
          <a:p>
            <a:pPr algn="l"/>
            <a:endParaRPr lang="it-IT" sz="1050" dirty="0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6597352"/>
            <a:ext cx="1440160" cy="1261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39DC9D6-4116-47A4-B2D7-66B5F23EBDCD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11560" y="476672"/>
            <a:ext cx="8137630" cy="2301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/>
              <a:t>Indagine conoscitiva</a:t>
            </a:r>
            <a:br>
              <a:rPr lang="it-IT" dirty="0"/>
            </a:br>
            <a:r>
              <a:rPr lang="it-IT" dirty="0"/>
              <a:t>anno </a:t>
            </a:r>
            <a:r>
              <a:rPr lang="it-IT" dirty="0" smtClean="0"/>
              <a:t>2019</a:t>
            </a:r>
            <a:endParaRPr lang="it-IT" dirty="0"/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12958" y="3475928"/>
            <a:ext cx="6480048" cy="459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i="1" dirty="0" smtClean="0"/>
              <a:t>Presidente D. Foschi</a:t>
            </a:r>
            <a:endParaRPr lang="it-IT" i="1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790" y="3584520"/>
            <a:ext cx="3387854" cy="2853911"/>
          </a:xfrm>
          <a:prstGeom prst="rect">
            <a:avLst/>
          </a:prstGeom>
        </p:spPr>
      </p:pic>
      <p:sp>
        <p:nvSpPr>
          <p:cNvPr id="8" name="Sottotitolo 2"/>
          <p:cNvSpPr txBox="1">
            <a:spLocks/>
          </p:cNvSpPr>
          <p:nvPr/>
        </p:nvSpPr>
        <p:spPr>
          <a:xfrm>
            <a:off x="620670" y="2880378"/>
            <a:ext cx="6480048" cy="459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i="1" dirty="0" smtClean="0"/>
              <a:t>Dati </a:t>
            </a:r>
            <a:r>
              <a:rPr lang="it-IT" i="1" dirty="0" smtClean="0"/>
              <a:t>Società </a:t>
            </a:r>
            <a:r>
              <a:rPr lang="it-IT" i="1" dirty="0" smtClean="0"/>
              <a:t>Italiana di Chirurgia </a:t>
            </a:r>
            <a:endParaRPr lang="it-IT" i="1" dirty="0"/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20670" y="4023005"/>
            <a:ext cx="6480048" cy="314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i="1" dirty="0" smtClean="0"/>
              <a:t>Dati aggiornati al 1 aprile 2020</a:t>
            </a:r>
            <a:endParaRPr lang="it-IT" sz="1400" i="1" dirty="0"/>
          </a:p>
        </p:txBody>
      </p:sp>
    </p:spTree>
    <p:extLst>
      <p:ext uri="{BB962C8B-B14F-4D97-AF65-F5344CB8AC3E}">
        <p14:creationId xmlns:p14="http://schemas.microsoft.com/office/powerpoint/2010/main" val="87476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 smtClean="0"/>
              <a:t>Tipologia delle procedure eseguite nel 2019</a:t>
            </a:r>
            <a:br>
              <a:rPr lang="it-IT" sz="2400" dirty="0" smtClean="0"/>
            </a:br>
            <a:r>
              <a:rPr lang="it-IT" sz="2400" dirty="0" smtClean="0"/>
              <a:t>Totale </a:t>
            </a:r>
            <a:r>
              <a:rPr lang="it-IT" b="1" dirty="0"/>
              <a:t> </a:t>
            </a:r>
            <a:r>
              <a:rPr lang="it-IT" b="1" dirty="0" smtClean="0"/>
              <a:t>16.880 </a:t>
            </a:r>
            <a:r>
              <a:rPr lang="it-IT" sz="2400" dirty="0" smtClean="0">
                <a:solidFill>
                  <a:srgbClr val="FFC000"/>
                </a:solidFill>
              </a:rPr>
              <a:t> </a:t>
            </a:r>
            <a:r>
              <a:rPr lang="it-IT" sz="2400" dirty="0" smtClean="0"/>
              <a:t>interventi</a:t>
            </a:r>
            <a:endParaRPr lang="it-IT" sz="2400" dirty="0"/>
          </a:p>
        </p:txBody>
      </p:sp>
      <p:graphicFrame>
        <p:nvGraphicFramePr>
          <p:cNvPr id="4" name="Grafico 3"/>
          <p:cNvGraphicFramePr/>
          <p:nvPr>
            <p:extLst>
              <p:ext uri="{D42A27DB-BD31-4B8C-83A1-F6EECF244321}">
                <p14:modId xmlns:p14="http://schemas.microsoft.com/office/powerpoint/2010/main" val="1161230329"/>
              </p:ext>
            </p:extLst>
          </p:nvPr>
        </p:nvGraphicFramePr>
        <p:xfrm>
          <a:off x="107504" y="1556792"/>
          <a:ext cx="892899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894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0" y="249684"/>
            <a:ext cx="9036496" cy="109108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sz="2400" dirty="0" smtClean="0"/>
              <a:t>Tipologia delle </a:t>
            </a:r>
            <a:r>
              <a:rPr lang="it-IT" sz="2400" dirty="0"/>
              <a:t>procedure eseguite dal </a:t>
            </a:r>
            <a:r>
              <a:rPr lang="it-IT" sz="2400" dirty="0" smtClean="0"/>
              <a:t>2008 </a:t>
            </a:r>
            <a:r>
              <a:rPr lang="it-IT" sz="2400" dirty="0"/>
              <a:t>al </a:t>
            </a:r>
            <a:r>
              <a:rPr lang="it-IT" sz="2400" dirty="0" smtClean="0"/>
              <a:t>2019</a:t>
            </a:r>
          </a:p>
        </p:txBody>
      </p:sp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2222923232"/>
              </p:ext>
            </p:extLst>
          </p:nvPr>
        </p:nvGraphicFramePr>
        <p:xfrm>
          <a:off x="0" y="1340768"/>
          <a:ext cx="903649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50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0" y="318244"/>
            <a:ext cx="9036496" cy="58259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Evoluzione</a:t>
            </a:r>
            <a:r>
              <a:rPr kumimoji="0" lang="it-IT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del numero dei centri SICOB 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dal 2008 al 2019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3929207697"/>
              </p:ext>
            </p:extLst>
          </p:nvPr>
        </p:nvGraphicFramePr>
        <p:xfrm>
          <a:off x="527296" y="764704"/>
          <a:ext cx="8352928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1579284079"/>
              </p:ext>
            </p:extLst>
          </p:nvPr>
        </p:nvGraphicFramePr>
        <p:xfrm>
          <a:off x="323528" y="3717032"/>
          <a:ext cx="8575374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itolo 1"/>
          <p:cNvSpPr txBox="1">
            <a:spLocks/>
          </p:cNvSpPr>
          <p:nvPr/>
        </p:nvSpPr>
        <p:spPr>
          <a:xfrm>
            <a:off x="185512" y="3569751"/>
            <a:ext cx="9036496" cy="58259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133 centri su 152 hanno risposto all’indagine conoscitiva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8573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0" y="326126"/>
            <a:ext cx="9036496" cy="58259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Distribuzione </a:t>
            </a:r>
            <a:r>
              <a:rPr kumimoji="0" lang="it-IT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dei </a:t>
            </a:r>
            <a:r>
              <a:rPr kumimoji="0" lang="it-IT" sz="24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152</a:t>
            </a:r>
            <a:r>
              <a:rPr kumimoji="0" lang="it-IT" sz="24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centri SICOB 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censiti nel 2019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C:\Users\Eliana\Desktop\Italia%20muta%20regioni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r="-1"/>
          <a:stretch/>
        </p:blipFill>
        <p:spPr bwMode="auto">
          <a:xfrm>
            <a:off x="2265638" y="692696"/>
            <a:ext cx="5114674" cy="595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5148064" y="107064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/>
              <a:t>NORD 70 centri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156096" y="2636912"/>
            <a:ext cx="222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CENTRO 35 centri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6444208" y="368276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SUD 35 centri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806751" y="522920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/>
              <a:t>ISOLE 12 centri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448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18752" y="29344"/>
            <a:ext cx="8229600" cy="303312"/>
          </a:xfrm>
        </p:spPr>
        <p:txBody>
          <a:bodyPr>
            <a:noAutofit/>
          </a:bodyPr>
          <a:lstStyle/>
          <a:p>
            <a:pPr algn="ctr"/>
            <a:r>
              <a:rPr lang="it-IT" sz="2400" dirty="0">
                <a:solidFill>
                  <a:schemeClr val="bg1"/>
                </a:solidFill>
              </a:rPr>
              <a:t> </a:t>
            </a:r>
            <a:r>
              <a:rPr lang="it-IT" sz="2400" dirty="0" smtClean="0">
                <a:solidFill>
                  <a:schemeClr val="bg1"/>
                </a:solidFill>
              </a:rPr>
              <a:t>16.880 </a:t>
            </a:r>
            <a:r>
              <a:rPr lang="it-IT" sz="2400" dirty="0">
                <a:solidFill>
                  <a:schemeClr val="bg1"/>
                </a:solidFill>
              </a:rPr>
              <a:t>Interventi effettuati </a:t>
            </a:r>
            <a:r>
              <a:rPr lang="it-IT" sz="2400" dirty="0" smtClean="0">
                <a:solidFill>
                  <a:schemeClr val="bg1"/>
                </a:solidFill>
              </a:rPr>
              <a:t>in Italia</a:t>
            </a:r>
            <a:endParaRPr lang="it-IT" sz="2400" dirty="0">
              <a:solidFill>
                <a:schemeClr val="bg1"/>
              </a:solidFill>
            </a:endParaRPr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866811460"/>
              </p:ext>
            </p:extLst>
          </p:nvPr>
        </p:nvGraphicFramePr>
        <p:xfrm>
          <a:off x="518752" y="908720"/>
          <a:ext cx="82296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8894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18752" y="29344"/>
            <a:ext cx="8229600" cy="303312"/>
          </a:xfrm>
        </p:spPr>
        <p:txBody>
          <a:bodyPr>
            <a:noAutofit/>
          </a:bodyPr>
          <a:lstStyle/>
          <a:p>
            <a:pPr algn="ctr"/>
            <a:r>
              <a:rPr lang="it-IT" sz="2400" dirty="0" smtClean="0">
                <a:solidFill>
                  <a:schemeClr val="bg1"/>
                </a:solidFill>
              </a:rPr>
              <a:t>Interventi effettuati per regione</a:t>
            </a:r>
            <a:endParaRPr lang="it-IT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Grafico 3"/>
          <p:cNvGraphicFramePr/>
          <p:nvPr>
            <p:extLst>
              <p:ext uri="{D42A27DB-BD31-4B8C-83A1-F6EECF244321}">
                <p14:modId xmlns:p14="http://schemas.microsoft.com/office/powerpoint/2010/main" val="2560028568"/>
              </p:ext>
            </p:extLst>
          </p:nvPr>
        </p:nvGraphicFramePr>
        <p:xfrm>
          <a:off x="107504" y="404664"/>
          <a:ext cx="8918536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5625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36512" y="404664"/>
            <a:ext cx="9144000" cy="58259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Classificazione delle </a:t>
            </a:r>
            <a:r>
              <a:rPr lang="it-IT" sz="2400" dirty="0" smtClean="0">
                <a:latin typeface="+mj-lt"/>
                <a:ea typeface="+mj-ea"/>
                <a:cs typeface="+mj-cs"/>
              </a:rPr>
              <a:t>102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unità operative nel 2018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395536" y="3645024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Grafico 9"/>
          <p:cNvGraphicFramePr/>
          <p:nvPr>
            <p:extLst>
              <p:ext uri="{D42A27DB-BD31-4B8C-83A1-F6EECF244321}">
                <p14:modId xmlns:p14="http://schemas.microsoft.com/office/powerpoint/2010/main" val="836577978"/>
              </p:ext>
            </p:extLst>
          </p:nvPr>
        </p:nvGraphicFramePr>
        <p:xfrm>
          <a:off x="539552" y="987258"/>
          <a:ext cx="8280920" cy="2595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itolo 1"/>
          <p:cNvSpPr txBox="1">
            <a:spLocks/>
          </p:cNvSpPr>
          <p:nvPr/>
        </p:nvSpPr>
        <p:spPr>
          <a:xfrm>
            <a:off x="38769" y="3582811"/>
            <a:ext cx="9144000" cy="58259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Classificazione delle 152 unità operative nel 2019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3" name="Grafico 12"/>
          <p:cNvGraphicFramePr/>
          <p:nvPr>
            <p:extLst>
              <p:ext uri="{D42A27DB-BD31-4B8C-83A1-F6EECF244321}">
                <p14:modId xmlns:p14="http://schemas.microsoft.com/office/powerpoint/2010/main" val="1156969895"/>
              </p:ext>
            </p:extLst>
          </p:nvPr>
        </p:nvGraphicFramePr>
        <p:xfrm>
          <a:off x="541809" y="4165405"/>
          <a:ext cx="8280920" cy="2595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6315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 smtClean="0"/>
              <a:t>Trend delle procedure eseguite dal 2008 al 2019</a:t>
            </a:r>
            <a:endParaRPr lang="it-IT" sz="2400" dirty="0"/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4020500454"/>
              </p:ext>
            </p:extLst>
          </p:nvPr>
        </p:nvGraphicFramePr>
        <p:xfrm>
          <a:off x="395536" y="1412776"/>
          <a:ext cx="828092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45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 smtClean="0"/>
              <a:t>Tipologia delle procedure eseguite nel 2019</a:t>
            </a:r>
            <a:br>
              <a:rPr lang="it-IT" sz="2400" dirty="0" smtClean="0"/>
            </a:br>
            <a:r>
              <a:rPr lang="it-IT" sz="2400" dirty="0" smtClean="0"/>
              <a:t>Totale </a:t>
            </a:r>
            <a:r>
              <a:rPr lang="it-IT" b="1" dirty="0" smtClean="0"/>
              <a:t>16.880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C000"/>
                </a:solidFill>
              </a:rPr>
              <a:t> </a:t>
            </a:r>
            <a:r>
              <a:rPr lang="it-IT" sz="2400" dirty="0" smtClean="0"/>
              <a:t>interventi</a:t>
            </a:r>
            <a:endParaRPr lang="it-IT" sz="2400" dirty="0"/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764742523"/>
              </p:ext>
            </p:extLst>
          </p:nvPr>
        </p:nvGraphicFramePr>
        <p:xfrm>
          <a:off x="251520" y="1397000"/>
          <a:ext cx="8496944" cy="512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578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 smtClean="0"/>
              <a:t>Tipologia delle procedure endoscopiche eseguite nel 2019</a:t>
            </a:r>
            <a:br>
              <a:rPr lang="it-IT" sz="2400" dirty="0" smtClean="0"/>
            </a:br>
            <a:r>
              <a:rPr lang="it-IT" sz="2400" dirty="0" smtClean="0"/>
              <a:t>Totale </a:t>
            </a:r>
            <a:r>
              <a:rPr lang="it-IT" b="1" dirty="0" smtClean="0"/>
              <a:t>1.193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C000"/>
                </a:solidFill>
              </a:rPr>
              <a:t> </a:t>
            </a:r>
            <a:r>
              <a:rPr lang="it-IT" sz="2400" dirty="0" smtClean="0"/>
              <a:t>interventi</a:t>
            </a:r>
            <a:endParaRPr lang="it-IT" sz="2400" dirty="0"/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2691715200"/>
              </p:ext>
            </p:extLst>
          </p:nvPr>
        </p:nvGraphicFramePr>
        <p:xfrm>
          <a:off x="251520" y="1397000"/>
          <a:ext cx="8496944" cy="512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60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o">
  <a:themeElements>
    <a:clrScheme name="Elic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1637</TotalTime>
  <Words>210</Words>
  <Application>Microsoft Office PowerPoint</Application>
  <PresentationFormat>Presentazione su schermo (4:3)</PresentationFormat>
  <Paragraphs>42</Paragraphs>
  <Slides>11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Arial</vt:lpstr>
      <vt:lpstr>Calibri</vt:lpstr>
      <vt:lpstr>Chiaro</vt:lpstr>
      <vt:lpstr>Presentazione standard di PowerPoint</vt:lpstr>
      <vt:lpstr>Presentazione standard di PowerPoint</vt:lpstr>
      <vt:lpstr>Presentazione standard di PowerPoint</vt:lpstr>
      <vt:lpstr> 16.880 Interventi effettuati in Italia</vt:lpstr>
      <vt:lpstr>Interventi effettuati per regione</vt:lpstr>
      <vt:lpstr>Presentazione standard di PowerPoint</vt:lpstr>
      <vt:lpstr>Trend delle procedure eseguite dal 2008 al 2019</vt:lpstr>
      <vt:lpstr>Tipologia delle procedure eseguite nel 2019 Totale 16.880  interventi</vt:lpstr>
      <vt:lpstr>Tipologia delle procedure endoscopiche eseguite nel 2019 Totale 1.193  interventi</vt:lpstr>
      <vt:lpstr>Tipologia delle procedure eseguite nel 2019 Totale  16.880  interventi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Indagine conoscitiva anno 2009</dc:title>
  <dc:creator>Eliana</dc:creator>
  <cp:lastModifiedBy>Eliana Rispoli</cp:lastModifiedBy>
  <cp:revision>182</cp:revision>
  <dcterms:created xsi:type="dcterms:W3CDTF">2010-04-22T08:06:16Z</dcterms:created>
  <dcterms:modified xsi:type="dcterms:W3CDTF">2020-09-23T10:18:37Z</dcterms:modified>
</cp:coreProperties>
</file>