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4.xml" ContentType="application/vnd.openxmlformats-officedocument.presentationml.notesSlide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3"/>
  </p:notesMasterIdLst>
  <p:handoutMasterIdLst>
    <p:handoutMasterId r:id="rId14"/>
  </p:handoutMasterIdLst>
  <p:sldIdLst>
    <p:sldId id="275" r:id="rId2"/>
    <p:sldId id="276" r:id="rId3"/>
    <p:sldId id="277" r:id="rId4"/>
    <p:sldId id="288" r:id="rId5"/>
    <p:sldId id="286" r:id="rId6"/>
    <p:sldId id="287" r:id="rId7"/>
    <p:sldId id="278" r:id="rId8"/>
    <p:sldId id="279" r:id="rId9"/>
    <p:sldId id="281" r:id="rId10"/>
    <p:sldId id="284" r:id="rId11"/>
    <p:sldId id="282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44" autoAdjust="0"/>
    <p:restoredTop sz="90219" autoAdjust="0"/>
  </p:normalViewPr>
  <p:slideViewPr>
    <p:cSldViewPr>
      <p:cViewPr varScale="1">
        <p:scale>
          <a:sx n="100" d="100"/>
          <a:sy n="100" d="100"/>
        </p:scale>
        <p:origin x="154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76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4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Centri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  <c:pt idx="4">
                  <c:v>Anno 2012</c:v>
                </c:pt>
                <c:pt idx="5">
                  <c:v>Anno 2013</c:v>
                </c:pt>
                <c:pt idx="6">
                  <c:v>Anno 2014</c:v>
                </c:pt>
                <c:pt idx="7">
                  <c:v>Anno 2015</c:v>
                </c:pt>
                <c:pt idx="8">
                  <c:v>Anno 2016</c:v>
                </c:pt>
                <c:pt idx="9">
                  <c:v>Anno 2017</c:v>
                </c:pt>
                <c:pt idx="10">
                  <c:v>Anno 2018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91</c:v>
                </c:pt>
                <c:pt idx="1">
                  <c:v>93</c:v>
                </c:pt>
                <c:pt idx="2">
                  <c:v>97</c:v>
                </c:pt>
                <c:pt idx="3">
                  <c:v>98</c:v>
                </c:pt>
                <c:pt idx="4">
                  <c:v>100</c:v>
                </c:pt>
                <c:pt idx="5">
                  <c:v>77</c:v>
                </c:pt>
                <c:pt idx="6">
                  <c:v>83</c:v>
                </c:pt>
                <c:pt idx="7">
                  <c:v>109</c:v>
                </c:pt>
                <c:pt idx="8">
                  <c:v>108</c:v>
                </c:pt>
                <c:pt idx="9">
                  <c:v>142</c:v>
                </c:pt>
                <c:pt idx="10">
                  <c:v>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93-47C9-94C9-A68EF114CD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94193440"/>
        <c:axId val="-1794190720"/>
      </c:barChart>
      <c:catAx>
        <c:axId val="-1794193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-1794190720"/>
        <c:crosses val="autoZero"/>
        <c:auto val="1"/>
        <c:lblAlgn val="ctr"/>
        <c:lblOffset val="100"/>
        <c:noMultiLvlLbl val="0"/>
      </c:catAx>
      <c:valAx>
        <c:axId val="-179419072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-1794193440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4697159252843"/>
          <c:y val="0.17832450623230919"/>
          <c:w val="0.42543219835477225"/>
          <c:h val="0.73021944493729563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Casi</c:v>
                </c:pt>
              </c:strCache>
            </c:strRef>
          </c:tx>
          <c:dPt>
            <c:idx val="4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C968-48D7-8FB9-3CF9C9483628}"/>
              </c:ext>
            </c:extLst>
          </c:dPt>
          <c:dLbls>
            <c:dLbl>
              <c:idx val="0"/>
              <c:layout>
                <c:manualLayout>
                  <c:x val="0.28528449795900812"/>
                  <c:y val="2.2355414075053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8056533145062741E-2"/>
                      <c:h val="0.135040965597520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968-48D7-8FB9-3CF9C9483628}"/>
                </c:ext>
              </c:extLst>
            </c:dLbl>
            <c:dLbl>
              <c:idx val="1"/>
              <c:layout>
                <c:manualLayout>
                  <c:x val="0.16829329671255155"/>
                  <c:y val="1.87551714817756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11231995728072"/>
                      <c:h val="0.119246700615354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968-48D7-8FB9-3CF9C9483628}"/>
                </c:ext>
              </c:extLst>
            </c:dLbl>
            <c:dLbl>
              <c:idx val="2"/>
              <c:layout>
                <c:manualLayout>
                  <c:x val="0.11404842786285395"/>
                  <c:y val="6.657013234018726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274051539076301"/>
                      <c:h val="0.132408588100492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968-48D7-8FB9-3CF9C9483628}"/>
                </c:ext>
              </c:extLst>
            </c:dLbl>
            <c:dLbl>
              <c:idx val="3"/>
              <c:layout>
                <c:manualLayout>
                  <c:x val="9.6439329321831524E-2"/>
                  <c:y val="0.245880847401698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0007902347768"/>
                      <c:h val="0.119246700615354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968-48D7-8FB9-3CF9C9483628}"/>
                </c:ext>
              </c:extLst>
            </c:dLbl>
            <c:dLbl>
              <c:idx val="4"/>
              <c:layout>
                <c:manualLayout>
                  <c:x val="-0.35922755894506347"/>
                  <c:y val="-7.89714285477401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983435532252688"/>
                      <c:h val="0.116614323118326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968-48D7-8FB9-3CF9C9483628}"/>
                </c:ext>
              </c:extLst>
            </c:dLbl>
            <c:dLbl>
              <c:idx val="5"/>
              <c:layout>
                <c:manualLayout>
                  <c:x val="-0.18143828553099836"/>
                  <c:y val="5.27395795160405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3108261268461214E-2"/>
                      <c:h val="8.85795027749818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C968-48D7-8FB9-3CF9C9483628}"/>
                </c:ext>
              </c:extLst>
            </c:dLbl>
            <c:dLbl>
              <c:idx val="6"/>
              <c:layout>
                <c:manualLayout>
                  <c:x val="-0.17840692432023683"/>
                  <c:y val="3.27214886571475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5074328658823"/>
                      <c:h val="0.119246700615354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C968-48D7-8FB9-3CF9C9483628}"/>
                </c:ext>
              </c:extLst>
            </c:dLbl>
            <c:dLbl>
              <c:idx val="7"/>
              <c:layout>
                <c:manualLayout>
                  <c:x val="-0.20064224494769398"/>
                  <c:y val="-1.839534413257564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682832283868102"/>
                      <c:h val="8.514725561173136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C968-48D7-8FB9-3CF9C9483628}"/>
                </c:ext>
              </c:extLst>
            </c:dLbl>
            <c:dLbl>
              <c:idx val="8"/>
              <c:layout>
                <c:manualLayout>
                  <c:x val="-0.22111600055191"/>
                  <c:y val="-0.10792758101504477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993966853924441"/>
                      <c:h val="7.9226205906574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C968-48D7-8FB9-3CF9C9483628}"/>
                </c:ext>
              </c:extLst>
            </c:dLbl>
            <c:dLbl>
              <c:idx val="9"/>
              <c:layout>
                <c:manualLayout>
                  <c:x val="-0.12891130376194759"/>
                  <c:y val="-0.13038269379687498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C968-48D7-8FB9-3CF9C9483628}"/>
                </c:ext>
              </c:extLst>
            </c:dLbl>
            <c:dLbl>
              <c:idx val="10"/>
              <c:layout>
                <c:manualLayout>
                  <c:x val="4.995065512434102E-2"/>
                  <c:y val="-0.10613663158488194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968-48D7-8FB9-3CF9C9483628}"/>
                </c:ext>
              </c:extLst>
            </c:dLbl>
            <c:dLbl>
              <c:idx val="11"/>
              <c:layout>
                <c:manualLayout>
                  <c:x val="0.24100855953281178"/>
                  <c:y val="-0.106741042040105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C968-48D7-8FB9-3CF9C94836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it-IT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Foglio1!$A$2:$A$13</c:f>
              <c:strCache>
                <c:ptCount val="12"/>
                <c:pt idx="0">
                  <c:v> Bendaggio Gastrico </c:v>
                </c:pt>
                <c:pt idx="1">
                  <c:v> Bypass gastrico </c:v>
                </c:pt>
                <c:pt idx="2">
                  <c:v> Diversione Sec. Scopinaro </c:v>
                </c:pt>
                <c:pt idx="3">
                  <c:v> Duodenal Switch </c:v>
                </c:pt>
                <c:pt idx="4">
                  <c:v> Sleeve Gastrectomy </c:v>
                </c:pt>
                <c:pt idx="5">
                  <c:v> Plicatura </c:v>
                </c:pt>
                <c:pt idx="6">
                  <c:v> Mini Gastric Bypass </c:v>
                </c:pt>
                <c:pt idx="7">
                  <c:v> Gastroplastica verticale </c:v>
                </c:pt>
                <c:pt idx="8">
                  <c:v> altro </c:v>
                </c:pt>
                <c:pt idx="9">
                  <c:v> BIB </c:v>
                </c:pt>
                <c:pt idx="10">
                  <c:v> apollo </c:v>
                </c:pt>
                <c:pt idx="11">
                  <c:v> Altre endosc. </c:v>
                </c:pt>
              </c:strCache>
            </c:strRef>
          </c:cat>
          <c:val>
            <c:numRef>
              <c:f>Foglio1!$B$2:$B$13</c:f>
              <c:numCache>
                <c:formatCode>General</c:formatCode>
                <c:ptCount val="12"/>
                <c:pt idx="0">
                  <c:v>1351</c:v>
                </c:pt>
                <c:pt idx="1">
                  <c:v>2581</c:v>
                </c:pt>
                <c:pt idx="2">
                  <c:v>12</c:v>
                </c:pt>
                <c:pt idx="3">
                  <c:v>33</c:v>
                </c:pt>
                <c:pt idx="4">
                  <c:v>9850</c:v>
                </c:pt>
                <c:pt idx="5">
                  <c:v>93</c:v>
                </c:pt>
                <c:pt idx="6">
                  <c:v>2266</c:v>
                </c:pt>
                <c:pt idx="7">
                  <c:v>27</c:v>
                </c:pt>
                <c:pt idx="8">
                  <c:v>451</c:v>
                </c:pt>
                <c:pt idx="9">
                  <c:v>1347</c:v>
                </c:pt>
                <c:pt idx="10">
                  <c:v>164</c:v>
                </c:pt>
                <c:pt idx="11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C968-48D7-8FB9-3CF9C94836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Bendaggio gastrico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3185</c:v>
                </c:pt>
                <c:pt idx="1">
                  <c:v>2532</c:v>
                </c:pt>
                <c:pt idx="2">
                  <c:v>2667</c:v>
                </c:pt>
                <c:pt idx="3">
                  <c:v>2623</c:v>
                </c:pt>
                <c:pt idx="4">
                  <c:v>2556</c:v>
                </c:pt>
                <c:pt idx="5">
                  <c:v>2283</c:v>
                </c:pt>
                <c:pt idx="6">
                  <c:v>2182</c:v>
                </c:pt>
                <c:pt idx="7">
                  <c:v>2406</c:v>
                </c:pt>
                <c:pt idx="8">
                  <c:v>2293</c:v>
                </c:pt>
                <c:pt idx="9">
                  <c:v>1988</c:v>
                </c:pt>
                <c:pt idx="10">
                  <c:v>1351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By pass gastrico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</c:strCache>
            </c:str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1407</c:v>
                </c:pt>
                <c:pt idx="1">
                  <c:v>1466</c:v>
                </c:pt>
                <c:pt idx="2">
                  <c:v>1647</c:v>
                </c:pt>
                <c:pt idx="3">
                  <c:v>1796</c:v>
                </c:pt>
                <c:pt idx="4">
                  <c:v>1593</c:v>
                </c:pt>
                <c:pt idx="5">
                  <c:v>1805</c:v>
                </c:pt>
                <c:pt idx="6">
                  <c:v>1628</c:v>
                </c:pt>
                <c:pt idx="7">
                  <c:v>1912</c:v>
                </c:pt>
                <c:pt idx="8">
                  <c:v>2104</c:v>
                </c:pt>
                <c:pt idx="9">
                  <c:v>2361</c:v>
                </c:pt>
                <c:pt idx="10">
                  <c:v>2581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4B-4336-9485-35C9C2B5A568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Diversione + Duodenal switch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</c:strCache>
            </c:strRef>
          </c:cat>
          <c:val>
            <c:numRef>
              <c:f>Foglio1!$D$2:$D$12</c:f>
              <c:numCache>
                <c:formatCode>General</c:formatCode>
                <c:ptCount val="11"/>
                <c:pt idx="0">
                  <c:v>513</c:v>
                </c:pt>
                <c:pt idx="1">
                  <c:v>450</c:v>
                </c:pt>
                <c:pt idx="2">
                  <c:v>437</c:v>
                </c:pt>
                <c:pt idx="3">
                  <c:v>447</c:v>
                </c:pt>
                <c:pt idx="4">
                  <c:v>246</c:v>
                </c:pt>
                <c:pt idx="5">
                  <c:v>202</c:v>
                </c:pt>
                <c:pt idx="6">
                  <c:v>124</c:v>
                </c:pt>
                <c:pt idx="7">
                  <c:v>143</c:v>
                </c:pt>
                <c:pt idx="8">
                  <c:v>101</c:v>
                </c:pt>
                <c:pt idx="9">
                  <c:v>41</c:v>
                </c:pt>
                <c:pt idx="10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4B-4336-9485-35C9C2B5A568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Sleeve gastrectomy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</c:strCache>
            </c:strRef>
          </c:cat>
          <c:val>
            <c:numRef>
              <c:f>Foglio1!$E$2:$E$12</c:f>
              <c:numCache>
                <c:formatCode>General</c:formatCode>
                <c:ptCount val="11"/>
                <c:pt idx="0">
                  <c:v>530</c:v>
                </c:pt>
                <c:pt idx="1">
                  <c:v>1032</c:v>
                </c:pt>
                <c:pt idx="2">
                  <c:v>1633</c:v>
                </c:pt>
                <c:pt idx="3">
                  <c:v>2188</c:v>
                </c:pt>
                <c:pt idx="4">
                  <c:v>2383</c:v>
                </c:pt>
                <c:pt idx="5">
                  <c:v>2889</c:v>
                </c:pt>
                <c:pt idx="6">
                  <c:v>3799</c:v>
                </c:pt>
                <c:pt idx="7">
                  <c:v>5594</c:v>
                </c:pt>
                <c:pt idx="8">
                  <c:v>7976</c:v>
                </c:pt>
                <c:pt idx="9">
                  <c:v>9046</c:v>
                </c:pt>
                <c:pt idx="10">
                  <c:v>9850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4B-4336-9485-35C9C2B5A568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Gastric Plication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Foglio1!$A$2:$A$12</c:f>
              <c:strCache>
                <c:ptCount val="11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</c:strCache>
            </c:strRef>
          </c:cat>
          <c:val>
            <c:numRef>
              <c:f>Foglio1!$F$2:$F$12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203</c:v>
                </c:pt>
                <c:pt idx="5">
                  <c:v>112</c:v>
                </c:pt>
                <c:pt idx="6">
                  <c:v>268</c:v>
                </c:pt>
                <c:pt idx="7">
                  <c:v>180</c:v>
                </c:pt>
                <c:pt idx="8">
                  <c:v>82</c:v>
                </c:pt>
                <c:pt idx="9">
                  <c:v>34</c:v>
                </c:pt>
                <c:pt idx="10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4B-4336-9485-35C9C2B5A568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OAGB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</c:strCache>
            </c:strRef>
          </c:cat>
          <c:val>
            <c:numRef>
              <c:f>Foglio1!$G$2:$G$12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348</c:v>
                </c:pt>
                <c:pt idx="5">
                  <c:v>538</c:v>
                </c:pt>
                <c:pt idx="6">
                  <c:v>477</c:v>
                </c:pt>
                <c:pt idx="7">
                  <c:v>870</c:v>
                </c:pt>
                <c:pt idx="8">
                  <c:v>1239</c:v>
                </c:pt>
                <c:pt idx="9">
                  <c:v>1715</c:v>
                </c:pt>
                <c:pt idx="10">
                  <c:v>2266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24B-4336-9485-35C9C2B5A568}"/>
            </c:ext>
          </c:extLst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Varie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</c:strCache>
            </c:strRef>
          </c:cat>
          <c:val>
            <c:numRef>
              <c:f>Foglio1!$H$2:$H$12</c:f>
              <c:numCache>
                <c:formatCode>General</c:formatCode>
                <c:ptCount val="11"/>
                <c:pt idx="0">
                  <c:v>339</c:v>
                </c:pt>
                <c:pt idx="1">
                  <c:v>283</c:v>
                </c:pt>
                <c:pt idx="2">
                  <c:v>120</c:v>
                </c:pt>
                <c:pt idx="3">
                  <c:v>160</c:v>
                </c:pt>
                <c:pt idx="4">
                  <c:v>38</c:v>
                </c:pt>
                <c:pt idx="5">
                  <c:v>23</c:v>
                </c:pt>
                <c:pt idx="6">
                  <c:v>40</c:v>
                </c:pt>
                <c:pt idx="7">
                  <c:v>378</c:v>
                </c:pt>
                <c:pt idx="8">
                  <c:v>586</c:v>
                </c:pt>
                <c:pt idx="9">
                  <c:v>2335</c:v>
                </c:pt>
                <c:pt idx="10">
                  <c:v>2040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Partec.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0.29700348929387793"/>
                  <c:y val="-3.713037732649588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102 </a:t>
                    </a:r>
                    <a:r>
                      <a:rPr lang="en-US" dirty="0" err="1" smtClean="0"/>
                      <a:t>centri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553-4818-85D0-3CAA165D82D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Foglio1!$A$2:$A$12</c:f>
              <c:strCache>
                <c:ptCount val="11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  <c:pt idx="4">
                  <c:v>Anno 2012</c:v>
                </c:pt>
                <c:pt idx="5">
                  <c:v>Anno 2013</c:v>
                </c:pt>
                <c:pt idx="6">
                  <c:v>Anno 2014</c:v>
                </c:pt>
                <c:pt idx="7">
                  <c:v>Anno 2015</c:v>
                </c:pt>
                <c:pt idx="8">
                  <c:v>Anno 2016</c:v>
                </c:pt>
                <c:pt idx="9">
                  <c:v>Anno 2017</c:v>
                </c:pt>
                <c:pt idx="10">
                  <c:v>Anno 2018</c:v>
                </c:pt>
              </c:strCache>
            </c:strRef>
          </c:cat>
          <c:val>
            <c:numRef>
              <c:f>Foglio1!$B$2:$B$12</c:f>
              <c:numCache>
                <c:formatCode>0.0%</c:formatCode>
                <c:ptCount val="11"/>
                <c:pt idx="0">
                  <c:v>0.93400000000000005</c:v>
                </c:pt>
                <c:pt idx="1">
                  <c:v>0.91400000000000003</c:v>
                </c:pt>
                <c:pt idx="2">
                  <c:v>0.91800000000000004</c:v>
                </c:pt>
                <c:pt idx="3">
                  <c:v>0.91800000000000004</c:v>
                </c:pt>
                <c:pt idx="4">
                  <c:v>0.78</c:v>
                </c:pt>
                <c:pt idx="5">
                  <c:v>1</c:v>
                </c:pt>
                <c:pt idx="6">
                  <c:v>0.92769999999999997</c:v>
                </c:pt>
                <c:pt idx="7">
                  <c:v>0.91800000000000004</c:v>
                </c:pt>
                <c:pt idx="8">
                  <c:v>1</c:v>
                </c:pt>
                <c:pt idx="9" formatCode="0%">
                  <c:v>0.77</c:v>
                </c:pt>
                <c:pt idx="10" formatCode="0%">
                  <c:v>0.68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53-4818-85D0-3CAA165D82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94189088"/>
        <c:axId val="-1792133568"/>
      </c:barChart>
      <c:catAx>
        <c:axId val="-1794189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-1792133568"/>
        <c:crosses val="autoZero"/>
        <c:auto val="1"/>
        <c:lblAlgn val="ctr"/>
        <c:lblOffset val="100"/>
        <c:noMultiLvlLbl val="0"/>
      </c:catAx>
      <c:valAx>
        <c:axId val="-179213356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.0%" sourceLinked="1"/>
        <c:majorTickMark val="out"/>
        <c:minorTickMark val="none"/>
        <c:tickLblPos val="nextTo"/>
        <c:crossAx val="-1794189088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Numero interventi 2018</c:v>
                </c:pt>
              </c:strCache>
            </c:strRef>
          </c:tx>
          <c:invertIfNegative val="0"/>
          <c:cat>
            <c:strRef>
              <c:f>Foglio1!$A$2:$A$21</c:f>
              <c:strCache>
                <c:ptCount val="20"/>
                <c:pt idx="0">
                  <c:v>Lombardia</c:v>
                </c:pt>
                <c:pt idx="1">
                  <c:v>Lazio</c:v>
                </c:pt>
                <c:pt idx="2">
                  <c:v>Campania</c:v>
                </c:pt>
                <c:pt idx="3">
                  <c:v>Sicilia</c:v>
                </c:pt>
                <c:pt idx="4">
                  <c:v>Veneto</c:v>
                </c:pt>
                <c:pt idx="5">
                  <c:v>Emilia Romagna</c:v>
                </c:pt>
                <c:pt idx="6">
                  <c:v>Piemonte</c:v>
                </c:pt>
                <c:pt idx="7">
                  <c:v>Puglia</c:v>
                </c:pt>
                <c:pt idx="8">
                  <c:v>Toscana</c:v>
                </c:pt>
                <c:pt idx="9">
                  <c:v>Calabria</c:v>
                </c:pt>
                <c:pt idx="10">
                  <c:v>Sardegna</c:v>
                </c:pt>
                <c:pt idx="11">
                  <c:v>Liguria</c:v>
                </c:pt>
                <c:pt idx="12">
                  <c:v>Marche</c:v>
                </c:pt>
                <c:pt idx="13">
                  <c:v>Abruzzo</c:v>
                </c:pt>
                <c:pt idx="14">
                  <c:v>Friuli Venezia Giulia</c:v>
                </c:pt>
                <c:pt idx="15">
                  <c:v>Trentino Alto Adige</c:v>
                </c:pt>
                <c:pt idx="16">
                  <c:v>Umbria</c:v>
                </c:pt>
                <c:pt idx="17">
                  <c:v>Basilicata</c:v>
                </c:pt>
                <c:pt idx="18">
                  <c:v>Molise</c:v>
                </c:pt>
                <c:pt idx="19">
                  <c:v>Valle d'Aosta</c:v>
                </c:pt>
              </c:strCache>
            </c:strRef>
          </c:cat>
          <c:val>
            <c:numRef>
              <c:f>Foglio1!$B$2:$B$21</c:f>
              <c:numCache>
                <c:formatCode>General</c:formatCode>
                <c:ptCount val="20"/>
                <c:pt idx="0">
                  <c:v>8405</c:v>
                </c:pt>
                <c:pt idx="1">
                  <c:v>2319</c:v>
                </c:pt>
                <c:pt idx="2">
                  <c:v>2011</c:v>
                </c:pt>
                <c:pt idx="3">
                  <c:v>1153</c:v>
                </c:pt>
                <c:pt idx="4">
                  <c:v>857</c:v>
                </c:pt>
                <c:pt idx="5">
                  <c:v>647</c:v>
                </c:pt>
                <c:pt idx="6">
                  <c:v>64</c:v>
                </c:pt>
                <c:pt idx="7">
                  <c:v>85</c:v>
                </c:pt>
                <c:pt idx="8">
                  <c:v>1284</c:v>
                </c:pt>
                <c:pt idx="9">
                  <c:v>93</c:v>
                </c:pt>
                <c:pt idx="10">
                  <c:v>154</c:v>
                </c:pt>
                <c:pt idx="11">
                  <c:v>194</c:v>
                </c:pt>
                <c:pt idx="12">
                  <c:v>46</c:v>
                </c:pt>
                <c:pt idx="13">
                  <c:v>236</c:v>
                </c:pt>
                <c:pt idx="14">
                  <c:v>188</c:v>
                </c:pt>
                <c:pt idx="15" formatCode="_-* #,##0_-;\-* #,##0_-;_-* &quot;-&quot;??_-;_-@_-">
                  <c:v>116</c:v>
                </c:pt>
                <c:pt idx="16">
                  <c:v>197</c:v>
                </c:pt>
                <c:pt idx="17">
                  <c:v>144</c:v>
                </c:pt>
                <c:pt idx="18" formatCode="_-* #,##0_-;\-* #,##0_-;_-* &quot;-&quot;??_-;_-@_-">
                  <c:v>0</c:v>
                </c:pt>
                <c:pt idx="19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66-44C7-B770-DD99666978CF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Numero interventi 2017</c:v>
                </c:pt>
              </c:strCache>
            </c:strRef>
          </c:tx>
          <c:invertIfNegative val="0"/>
          <c:cat>
            <c:strRef>
              <c:f>Foglio1!$A$2:$A$21</c:f>
              <c:strCache>
                <c:ptCount val="20"/>
                <c:pt idx="0">
                  <c:v>Lombardia</c:v>
                </c:pt>
                <c:pt idx="1">
                  <c:v>Lazio</c:v>
                </c:pt>
                <c:pt idx="2">
                  <c:v>Campania</c:v>
                </c:pt>
                <c:pt idx="3">
                  <c:v>Sicilia</c:v>
                </c:pt>
                <c:pt idx="4">
                  <c:v>Veneto</c:v>
                </c:pt>
                <c:pt idx="5">
                  <c:v>Emilia Romagna</c:v>
                </c:pt>
                <c:pt idx="6">
                  <c:v>Piemonte</c:v>
                </c:pt>
                <c:pt idx="7">
                  <c:v>Puglia</c:v>
                </c:pt>
                <c:pt idx="8">
                  <c:v>Toscana</c:v>
                </c:pt>
                <c:pt idx="9">
                  <c:v>Calabria</c:v>
                </c:pt>
                <c:pt idx="10">
                  <c:v>Sardegna</c:v>
                </c:pt>
                <c:pt idx="11">
                  <c:v>Liguria</c:v>
                </c:pt>
                <c:pt idx="12">
                  <c:v>Marche</c:v>
                </c:pt>
                <c:pt idx="13">
                  <c:v>Abruzzo</c:v>
                </c:pt>
                <c:pt idx="14">
                  <c:v>Friuli Venezia Giulia</c:v>
                </c:pt>
                <c:pt idx="15">
                  <c:v>Trentino Alto Adige</c:v>
                </c:pt>
                <c:pt idx="16">
                  <c:v>Umbria</c:v>
                </c:pt>
                <c:pt idx="17">
                  <c:v>Basilicata</c:v>
                </c:pt>
                <c:pt idx="18">
                  <c:v>Molise</c:v>
                </c:pt>
                <c:pt idx="19">
                  <c:v>Valle d'Aosta</c:v>
                </c:pt>
              </c:strCache>
            </c:strRef>
          </c:cat>
          <c:val>
            <c:numRef>
              <c:f>Foglio1!$C$2:$C$21</c:f>
              <c:numCache>
                <c:formatCode>General</c:formatCode>
                <c:ptCount val="20"/>
                <c:pt idx="0">
                  <c:v>7472</c:v>
                </c:pt>
                <c:pt idx="1">
                  <c:v>2068</c:v>
                </c:pt>
                <c:pt idx="2">
                  <c:v>1840</c:v>
                </c:pt>
                <c:pt idx="3" formatCode="_-* #,##0_-;\-* #,##0_-;_-* &quot;-&quot;??_-;_-@_-">
                  <c:v>1023</c:v>
                </c:pt>
                <c:pt idx="4" formatCode="_-* #,##0_-;\-* #,##0_-;_-* &quot;-&quot;??_-;_-@_-">
                  <c:v>937</c:v>
                </c:pt>
                <c:pt idx="5">
                  <c:v>1286</c:v>
                </c:pt>
                <c:pt idx="6" formatCode="_-* #,##0_-;\-* #,##0_-;_-* &quot;-&quot;??_-;_-@_-">
                  <c:v>314</c:v>
                </c:pt>
                <c:pt idx="7" formatCode="_-* #,##0_-;\-* #,##0_-;_-* &quot;-&quot;??_-;_-@_-">
                  <c:v>47</c:v>
                </c:pt>
                <c:pt idx="8" formatCode="_-* #,##0_-;\-* #,##0_-;_-* &quot;-&quot;??_-;_-@_-">
                  <c:v>1235</c:v>
                </c:pt>
                <c:pt idx="9">
                  <c:v>69</c:v>
                </c:pt>
                <c:pt idx="10" formatCode="_-* #,##0_-;\-* #,##0_-;_-* &quot;-&quot;??_-;_-@_-">
                  <c:v>140</c:v>
                </c:pt>
                <c:pt idx="11">
                  <c:v>133</c:v>
                </c:pt>
                <c:pt idx="12" formatCode="_-* #,##0_-;\-* #,##0_-;_-* &quot;-&quot;??_-;_-@_-">
                  <c:v>36</c:v>
                </c:pt>
                <c:pt idx="13">
                  <c:v>259</c:v>
                </c:pt>
                <c:pt idx="14">
                  <c:v>172</c:v>
                </c:pt>
                <c:pt idx="15" formatCode="_-* #,##0_-;\-* #,##0_-;_-* &quot;-&quot;??_-;_-@_-">
                  <c:v>103</c:v>
                </c:pt>
                <c:pt idx="16" formatCode="_-* #,##0_-;\-* #,##0_-;_-* &quot;-&quot;??_-;_-@_-">
                  <c:v>220</c:v>
                </c:pt>
                <c:pt idx="17">
                  <c:v>166</c:v>
                </c:pt>
                <c:pt idx="18" formatCode="_-* #,##0_-;\-* #,##0_-;_-* &quot;-&quot;??_-;_-@_-">
                  <c:v>0</c:v>
                </c:pt>
                <c:pt idx="19" formatCode="_-* #,##0_-;\-* #,##0_-;_-* &quot;-&quot;??_-;_-@_-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5D-4728-9D78-887FDF7436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25644944"/>
        <c:axId val="-1725642224"/>
      </c:barChart>
      <c:catAx>
        <c:axId val="-172564494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it-IT"/>
          </a:p>
        </c:txPr>
        <c:crossAx val="-1725642224"/>
        <c:crosses val="autoZero"/>
        <c:auto val="1"/>
        <c:lblAlgn val="ctr"/>
        <c:lblOffset val="100"/>
        <c:noMultiLvlLbl val="0"/>
      </c:catAx>
      <c:valAx>
        <c:axId val="-1725642224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crossAx val="-172564494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6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r>
              <a:rPr lang="en-US" sz="1600" dirty="0" err="1">
                <a:solidFill>
                  <a:schemeClr val="bg1"/>
                </a:solidFill>
              </a:rPr>
              <a:t>Popolazione</a:t>
            </a:r>
            <a:r>
              <a:rPr lang="en-US" sz="1600" dirty="0">
                <a:solidFill>
                  <a:schemeClr val="bg1"/>
                </a:solidFill>
              </a:rPr>
              <a:t> media </a:t>
            </a:r>
            <a:r>
              <a:rPr lang="en-US" sz="1600" dirty="0" err="1" smtClean="0">
                <a:solidFill>
                  <a:schemeClr val="bg1"/>
                </a:solidFill>
              </a:rPr>
              <a:t>italiana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per </a:t>
            </a:r>
            <a:r>
              <a:rPr lang="en-US" sz="1600" dirty="0" err="1" smtClean="0">
                <a:solidFill>
                  <a:schemeClr val="bg1"/>
                </a:solidFill>
              </a:rPr>
              <a:t>regione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dati</a:t>
            </a:r>
            <a:r>
              <a:rPr lang="en-US" sz="1600" dirty="0" smtClean="0">
                <a:solidFill>
                  <a:schemeClr val="bg1"/>
                </a:solidFill>
              </a:rPr>
              <a:t> ISTAT </a:t>
            </a:r>
            <a:r>
              <a:rPr lang="en-US" sz="1600" dirty="0" err="1" smtClean="0">
                <a:solidFill>
                  <a:schemeClr val="bg1"/>
                </a:solidFill>
              </a:rPr>
              <a:t>nel</a:t>
            </a:r>
            <a:r>
              <a:rPr lang="en-US" sz="1600" dirty="0" smtClean="0">
                <a:solidFill>
                  <a:schemeClr val="bg1"/>
                </a:solidFill>
              </a:rPr>
              <a:t> 2018</a:t>
            </a:r>
            <a:endParaRPr lang="en-US" sz="1600" dirty="0">
              <a:solidFill>
                <a:schemeClr val="bg1"/>
              </a:solidFill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Popolazione media 2017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Foglio1!$A$2:$A$21</c:f>
              <c:strCache>
                <c:ptCount val="20"/>
                <c:pt idx="0">
                  <c:v>Lombardia</c:v>
                </c:pt>
                <c:pt idx="1">
                  <c:v>Lazio</c:v>
                </c:pt>
                <c:pt idx="2">
                  <c:v>Campania</c:v>
                </c:pt>
                <c:pt idx="3">
                  <c:v>Sicilia</c:v>
                </c:pt>
                <c:pt idx="4">
                  <c:v>Veneto</c:v>
                </c:pt>
                <c:pt idx="5">
                  <c:v>Emilia-Romagna</c:v>
                </c:pt>
                <c:pt idx="6">
                  <c:v>Piemonte</c:v>
                </c:pt>
                <c:pt idx="7">
                  <c:v>Puglia</c:v>
                </c:pt>
                <c:pt idx="8">
                  <c:v>Toscana</c:v>
                </c:pt>
                <c:pt idx="9">
                  <c:v>Calabria</c:v>
                </c:pt>
                <c:pt idx="10">
                  <c:v>Sardegna</c:v>
                </c:pt>
                <c:pt idx="11">
                  <c:v>Liguria</c:v>
                </c:pt>
                <c:pt idx="12">
                  <c:v>Marche</c:v>
                </c:pt>
                <c:pt idx="13">
                  <c:v>Abruzzo</c:v>
                </c:pt>
                <c:pt idx="14">
                  <c:v>Friuli Venezia Giulia</c:v>
                </c:pt>
                <c:pt idx="15">
                  <c:v>Trentino-Alto Adige</c:v>
                </c:pt>
                <c:pt idx="16">
                  <c:v>Umbria</c:v>
                </c:pt>
                <c:pt idx="17">
                  <c:v>Basilicata</c:v>
                </c:pt>
                <c:pt idx="18">
                  <c:v>Molise</c:v>
                </c:pt>
                <c:pt idx="19">
                  <c:v>Valle d'Aosta</c:v>
                </c:pt>
              </c:strCache>
            </c:strRef>
          </c:cat>
          <c:val>
            <c:numRef>
              <c:f>Foglio1!$B$2:$B$21</c:f>
              <c:numCache>
                <c:formatCode>#,##0</c:formatCode>
                <c:ptCount val="20"/>
                <c:pt idx="0">
                  <c:v>10036258</c:v>
                </c:pt>
                <c:pt idx="1">
                  <c:v>5896693</c:v>
                </c:pt>
                <c:pt idx="2">
                  <c:v>5826860</c:v>
                </c:pt>
                <c:pt idx="3">
                  <c:v>5026989</c:v>
                </c:pt>
                <c:pt idx="4">
                  <c:v>4903722</c:v>
                </c:pt>
                <c:pt idx="5">
                  <c:v>4452629</c:v>
                </c:pt>
                <c:pt idx="6">
                  <c:v>4375865</c:v>
                </c:pt>
                <c:pt idx="7">
                  <c:v>4048242</c:v>
                </c:pt>
                <c:pt idx="8">
                  <c:v>3736968</c:v>
                </c:pt>
                <c:pt idx="9">
                  <c:v>1956687</c:v>
                </c:pt>
                <c:pt idx="10">
                  <c:v>1648176</c:v>
                </c:pt>
                <c:pt idx="11">
                  <c:v>1556981</c:v>
                </c:pt>
                <c:pt idx="12">
                  <c:v>1531753</c:v>
                </c:pt>
                <c:pt idx="13">
                  <c:v>1315196</c:v>
                </c:pt>
                <c:pt idx="14">
                  <c:v>1216853</c:v>
                </c:pt>
                <c:pt idx="15">
                  <c:v>1067648</c:v>
                </c:pt>
                <c:pt idx="16">
                  <c:v>884640</c:v>
                </c:pt>
                <c:pt idx="17">
                  <c:v>567118</c:v>
                </c:pt>
                <c:pt idx="18">
                  <c:v>308493</c:v>
                </c:pt>
                <c:pt idx="19">
                  <c:v>126202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02-47D6-AE07-38D11BF5AD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8"/>
        <c:axId val="-1859470336"/>
        <c:axId val="-1859466528"/>
      </c:barChart>
      <c:catAx>
        <c:axId val="-18594703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-1859466528"/>
        <c:crosses val="autoZero"/>
        <c:auto val="1"/>
        <c:lblAlgn val="ctr"/>
        <c:lblOffset val="100"/>
        <c:noMultiLvlLbl val="0"/>
      </c:catAx>
      <c:valAx>
        <c:axId val="-1859466528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-18594703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6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Percentuale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BA1-4548-B137-E54D758BE2F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BA1-4548-B137-E54D758BE2F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BA1-4548-B137-E54D758BE2F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BA1-4548-B137-E54D758BE2F4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BA1-4548-B137-E54D758BE2F4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BA1-4548-B137-E54D758BE2F4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BA1-4548-B137-E54D758BE2F4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FBA1-4548-B137-E54D758BE2F4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FBA1-4548-B137-E54D758BE2F4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FBA1-4548-B137-E54D758BE2F4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FBA1-4548-B137-E54D758BE2F4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FBA1-4548-B137-E54D758BE2F4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FBA1-4548-B137-E54D758BE2F4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FBA1-4548-B137-E54D758BE2F4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FBA1-4548-B137-E54D758BE2F4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FBA1-4548-B137-E54D758BE2F4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FBA1-4548-B137-E54D758BE2F4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FBA1-4548-B137-E54D758BE2F4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FBA1-4548-B137-E54D758BE2F4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FBA1-4548-B137-E54D758BE2F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Foglio1!$A$2:$A$21</c:f>
              <c:strCache>
                <c:ptCount val="20"/>
                <c:pt idx="0">
                  <c:v>Lombardia</c:v>
                </c:pt>
                <c:pt idx="1">
                  <c:v>Lazio</c:v>
                </c:pt>
                <c:pt idx="2">
                  <c:v>Campania</c:v>
                </c:pt>
                <c:pt idx="3">
                  <c:v>Sicilia</c:v>
                </c:pt>
                <c:pt idx="4">
                  <c:v>Veneto</c:v>
                </c:pt>
                <c:pt idx="5">
                  <c:v>Emilia Romagna</c:v>
                </c:pt>
                <c:pt idx="6">
                  <c:v>Piemonte</c:v>
                </c:pt>
                <c:pt idx="7">
                  <c:v>Puglia</c:v>
                </c:pt>
                <c:pt idx="8">
                  <c:v>Toscana</c:v>
                </c:pt>
                <c:pt idx="9">
                  <c:v>Calabria</c:v>
                </c:pt>
                <c:pt idx="10">
                  <c:v>Sardegna</c:v>
                </c:pt>
                <c:pt idx="11">
                  <c:v>Liguria</c:v>
                </c:pt>
                <c:pt idx="12">
                  <c:v>Marche</c:v>
                </c:pt>
                <c:pt idx="13">
                  <c:v>Abruzzo</c:v>
                </c:pt>
                <c:pt idx="14">
                  <c:v>Friuli Venezia Giulia</c:v>
                </c:pt>
                <c:pt idx="15">
                  <c:v>Trentino Alto Adige</c:v>
                </c:pt>
                <c:pt idx="16">
                  <c:v>Umbria</c:v>
                </c:pt>
                <c:pt idx="17">
                  <c:v>Basilicata</c:v>
                </c:pt>
                <c:pt idx="18">
                  <c:v>Molise</c:v>
                </c:pt>
                <c:pt idx="19">
                  <c:v>Valle d'Aosta</c:v>
                </c:pt>
              </c:strCache>
            </c:strRef>
          </c:cat>
          <c:val>
            <c:numRef>
              <c:f>Foglio1!$B$2:$B$21</c:f>
              <c:numCache>
                <c:formatCode>0.000%</c:formatCode>
                <c:ptCount val="20"/>
                <c:pt idx="0">
                  <c:v>8.3746352475195433E-4</c:v>
                </c:pt>
                <c:pt idx="1">
                  <c:v>3.9327127934250605E-4</c:v>
                </c:pt>
                <c:pt idx="2">
                  <c:v>3.4512584822700394E-4</c:v>
                </c:pt>
                <c:pt idx="3">
                  <c:v>2.293619500659341E-4</c:v>
                </c:pt>
                <c:pt idx="4">
                  <c:v>1.7476520895760405E-4</c:v>
                </c:pt>
                <c:pt idx="5">
                  <c:v>1.453074127667048E-4</c:v>
                </c:pt>
                <c:pt idx="6">
                  <c:v>1.4625679722751959E-5</c:v>
                </c:pt>
                <c:pt idx="7">
                  <c:v>2.0996768473821477E-5</c:v>
                </c:pt>
                <c:pt idx="8">
                  <c:v>3.4359405807060699E-4</c:v>
                </c:pt>
                <c:pt idx="9">
                  <c:v>4.7529318690214631E-5</c:v>
                </c:pt>
                <c:pt idx="10">
                  <c:v>9.343662327324266E-5</c:v>
                </c:pt>
                <c:pt idx="11">
                  <c:v>1.2460010751576289E-4</c:v>
                </c:pt>
                <c:pt idx="12">
                  <c:v>3.0030951465412506E-5</c:v>
                </c:pt>
                <c:pt idx="13">
                  <c:v>1.7944093503934015E-4</c:v>
                </c:pt>
                <c:pt idx="14">
                  <c:v>1.5449688664119659E-4</c:v>
                </c:pt>
                <c:pt idx="15">
                  <c:v>1.0865004196139551E-4</c:v>
                </c:pt>
                <c:pt idx="16">
                  <c:v>2.2268945559775728E-4</c:v>
                </c:pt>
                <c:pt idx="17">
                  <c:v>2.5391541090214029E-4</c:v>
                </c:pt>
                <c:pt idx="18">
                  <c:v>0</c:v>
                </c:pt>
                <c:pt idx="19">
                  <c:v>2.6148555490404274E-4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FBA1-4548-B137-E54D758BE2F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8"/>
        <c:axId val="-1873981168"/>
        <c:axId val="-1873977360"/>
      </c:barChart>
      <c:catAx>
        <c:axId val="-187398116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1873977360"/>
        <c:crosses val="autoZero"/>
        <c:auto val="1"/>
        <c:lblAlgn val="ctr"/>
        <c:lblOffset val="100"/>
        <c:noMultiLvlLbl val="0"/>
      </c:catAx>
      <c:valAx>
        <c:axId val="-1873977360"/>
        <c:scaling>
          <c:orientation val="minMax"/>
        </c:scaling>
        <c:delete val="1"/>
        <c:axPos val="b"/>
        <c:majorGridlines>
          <c:spPr>
            <a:ln w="9525" cap="flat" cmpd="sng" algn="ctr">
              <a:noFill/>
              <a:prstDash val="solid"/>
              <a:round/>
            </a:ln>
            <a:effectLst/>
          </c:spPr>
        </c:majorGridlines>
        <c:numFmt formatCode="0.00%" sourceLinked="1"/>
        <c:majorTickMark val="out"/>
        <c:minorTickMark val="none"/>
        <c:tickLblPos val="nextTo"/>
        <c:crossAx val="-1873981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600"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34300536655348"/>
          <c:y val="0.10761756445666244"/>
          <c:w val="0.30877028156291814"/>
          <c:h val="0.8257809855752461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5.1448389792438523E-3"/>
                  <c:y val="-0.1904843260309578"/>
                </c:manualLayout>
              </c:layout>
              <c:tx>
                <c:rich>
                  <a:bodyPr/>
                  <a:lstStyle/>
                  <a:p>
                    <a:fld id="{C30A0D1B-92E6-4020-A023-FB612B38F233}" type="VALUE">
                      <a:rPr lang="en-US" smtClean="0"/>
                      <a:pPr/>
                      <a:t>[VALORE]</a:t>
                    </a:fld>
                    <a:r>
                      <a:rPr lang="en-US" baseline="0" dirty="0" smtClean="0"/>
                      <a:t> (</a:t>
                    </a:r>
                    <a:fld id="{2A87F56C-424F-4B5D-BDEE-64D5F38877F8}" type="PERCENTAGE">
                      <a:rPr lang="en-US" baseline="0" smtClean="0"/>
                      <a:pPr/>
                      <a:t>[PERCENTUALE]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897-4802-8C36-CCD89B88D1F5}"/>
                </c:ext>
              </c:extLst>
            </c:dLbl>
            <c:dLbl>
              <c:idx val="1"/>
              <c:layout>
                <c:manualLayout>
                  <c:x val="0.19518145326847741"/>
                  <c:y val="-2.183058471539338E-2"/>
                </c:manualLayout>
              </c:layout>
              <c:tx>
                <c:rich>
                  <a:bodyPr/>
                  <a:lstStyle/>
                  <a:p>
                    <a:fld id="{A279F3D2-0D42-41E8-AD46-FF4408CA2A5A}" type="VALUE">
                      <a:rPr lang="en-US" smtClean="0"/>
                      <a:pPr/>
                      <a:t>[VALORE]</a:t>
                    </a:fld>
                    <a:r>
                      <a:rPr lang="en-US" baseline="0" dirty="0" smtClean="0"/>
                      <a:t> (</a:t>
                    </a:r>
                    <a:fld id="{06D8B5F7-628C-4543-8E3E-DCFFA66ECEE6}" type="PERCENTAGE">
                      <a:rPr lang="en-US" baseline="0" smtClean="0"/>
                      <a:pPr/>
                      <a:t>[PERCENTUALE]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897-4802-8C36-CCD89B88D1F5}"/>
                </c:ext>
              </c:extLst>
            </c:dLbl>
            <c:dLbl>
              <c:idx val="2"/>
              <c:layout>
                <c:manualLayout>
                  <c:x val="-4.73589890978297E-2"/>
                  <c:y val="-8.2187250512216994E-2"/>
                </c:manualLayout>
              </c:layout>
              <c:tx>
                <c:rich>
                  <a:bodyPr/>
                  <a:lstStyle/>
                  <a:p>
                    <a:fld id="{532035B1-824A-4674-A1EC-6A7F92EF8FE1}" type="VALUE">
                      <a:rPr lang="en-US" smtClean="0"/>
                      <a:pPr/>
                      <a:t>[VALORE]</a:t>
                    </a:fld>
                    <a:r>
                      <a:rPr lang="en-US" baseline="0" dirty="0" smtClean="0"/>
                      <a:t> (</a:t>
                    </a:r>
                    <a:fld id="{2F6F2DF5-07F7-43A7-AD55-4F836816CA1D}" type="PERCENTAGE">
                      <a:rPr lang="en-US" baseline="0" smtClean="0"/>
                      <a:pPr/>
                      <a:t>[PERCENTUALE]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F897-4802-8C36-CCD89B88D1F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Centri con casistica &lt;50 interventi</c:v>
                </c:pt>
                <c:pt idx="1">
                  <c:v>Centri con casistica tra 50 e 100 interventi</c:v>
                </c:pt>
                <c:pt idx="2">
                  <c:v>Centri con casistica oltre 100 interventi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30</c:v>
                </c:pt>
                <c:pt idx="1">
                  <c:v>27</c:v>
                </c:pt>
                <c:pt idx="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97-4802-8C36-CCD89B88D1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34300536655348"/>
          <c:y val="0.10761756445666244"/>
          <c:w val="0.30877028156291814"/>
          <c:h val="0.8257809855752461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5.1448389792438523E-3"/>
                  <c:y val="-0.1904843260309578"/>
                </c:manualLayout>
              </c:layout>
              <c:tx>
                <c:rich>
                  <a:bodyPr/>
                  <a:lstStyle/>
                  <a:p>
                    <a:fld id="{C30A0D1B-92E6-4020-A023-FB612B38F233}" type="VALUE">
                      <a:rPr lang="en-US" smtClean="0"/>
                      <a:pPr/>
                      <a:t>[VALORE]</a:t>
                    </a:fld>
                    <a:r>
                      <a:rPr lang="en-US" baseline="0" dirty="0" smtClean="0"/>
                      <a:t> (</a:t>
                    </a:r>
                    <a:fld id="{2A87F56C-424F-4B5D-BDEE-64D5F38877F8}" type="PERCENTAGE">
                      <a:rPr lang="en-US" baseline="0" smtClean="0"/>
                      <a:pPr/>
                      <a:t>[PERCENTUALE]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611-4BF0-80E5-0C81BED2BF17}"/>
                </c:ext>
              </c:extLst>
            </c:dLbl>
            <c:dLbl>
              <c:idx val="1"/>
              <c:layout>
                <c:manualLayout>
                  <c:x val="0.19518145326847741"/>
                  <c:y val="-2.183058471539338E-2"/>
                </c:manualLayout>
              </c:layout>
              <c:tx>
                <c:rich>
                  <a:bodyPr/>
                  <a:lstStyle/>
                  <a:p>
                    <a:fld id="{A279F3D2-0D42-41E8-AD46-FF4408CA2A5A}" type="VALUE">
                      <a:rPr lang="en-US" smtClean="0"/>
                      <a:pPr/>
                      <a:t>[VALORE]</a:t>
                    </a:fld>
                    <a:r>
                      <a:rPr lang="en-US" baseline="0" dirty="0" smtClean="0"/>
                      <a:t> (</a:t>
                    </a:r>
                    <a:fld id="{06D8B5F7-628C-4543-8E3E-DCFFA66ECEE6}" type="PERCENTAGE">
                      <a:rPr lang="en-US" baseline="0" smtClean="0"/>
                      <a:pPr/>
                      <a:t>[PERCENTUALE]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611-4BF0-80E5-0C81BED2BF17}"/>
                </c:ext>
              </c:extLst>
            </c:dLbl>
            <c:dLbl>
              <c:idx val="2"/>
              <c:layout>
                <c:manualLayout>
                  <c:x val="-4.73589890978297E-2"/>
                  <c:y val="-8.2187250512216994E-2"/>
                </c:manualLayout>
              </c:layout>
              <c:tx>
                <c:rich>
                  <a:bodyPr/>
                  <a:lstStyle/>
                  <a:p>
                    <a:fld id="{532035B1-824A-4674-A1EC-6A7F92EF8FE1}" type="VALUE">
                      <a:rPr lang="en-US" smtClean="0"/>
                      <a:pPr/>
                      <a:t>[VALORE]</a:t>
                    </a:fld>
                    <a:r>
                      <a:rPr lang="en-US" baseline="0" dirty="0" smtClean="0"/>
                      <a:t> (</a:t>
                    </a:r>
                    <a:fld id="{2F6F2DF5-07F7-43A7-AD55-4F836816CA1D}" type="PERCENTAGE">
                      <a:rPr lang="en-US" baseline="0" smtClean="0"/>
                      <a:pPr/>
                      <a:t>[PERCENTUALE]</a:t>
                    </a:fld>
                    <a:r>
                      <a:rPr lang="en-US" baseline="0" dirty="0" smtClean="0"/>
                      <a:t>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611-4BF0-80E5-0C81BED2BF1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Centri con casistica &lt;50 interventi</c:v>
                </c:pt>
                <c:pt idx="1">
                  <c:v>Centri con casistica tra 50 e 100 interventi</c:v>
                </c:pt>
                <c:pt idx="2">
                  <c:v>Centri con casistica oltre 100 interventi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34</c:v>
                </c:pt>
                <c:pt idx="1">
                  <c:v>22</c:v>
                </c:pt>
                <c:pt idx="2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611-4BF0-80E5-0C81BED2BF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Casi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 2008</c:v>
                </c:pt>
                <c:pt idx="1">
                  <c:v>Casi 2009</c:v>
                </c:pt>
                <c:pt idx="2">
                  <c:v>Casi 2010</c:v>
                </c:pt>
                <c:pt idx="3">
                  <c:v>Casi 2011</c:v>
                </c:pt>
                <c:pt idx="4">
                  <c:v>Casi 2012</c:v>
                </c:pt>
                <c:pt idx="5">
                  <c:v>Casi 2013</c:v>
                </c:pt>
                <c:pt idx="6">
                  <c:v>Casi 2014</c:v>
                </c:pt>
                <c:pt idx="7">
                  <c:v>Casi 2015</c:v>
                </c:pt>
                <c:pt idx="8">
                  <c:v>Casi 2016</c:v>
                </c:pt>
                <c:pt idx="9">
                  <c:v>Casi 2017</c:v>
                </c:pt>
                <c:pt idx="10">
                  <c:v>Casi 2018</c:v>
                </c:pt>
              </c:strCache>
            </c:strRef>
          </c:cat>
          <c:val>
            <c:numRef>
              <c:f>Foglio1!$B$2:$B$12</c:f>
              <c:numCache>
                <c:formatCode>_-* #,##0_-;\-* #,##0_-;_-* "-"??_-;_-@_-</c:formatCode>
                <c:ptCount val="11"/>
                <c:pt idx="0">
                  <c:v>5974</c:v>
                </c:pt>
                <c:pt idx="1">
                  <c:v>5763</c:v>
                </c:pt>
                <c:pt idx="2">
                  <c:v>6504</c:v>
                </c:pt>
                <c:pt idx="3">
                  <c:v>7214</c:v>
                </c:pt>
                <c:pt idx="4">
                  <c:v>7645</c:v>
                </c:pt>
                <c:pt idx="5">
                  <c:v>8106</c:v>
                </c:pt>
                <c:pt idx="6">
                  <c:v>8787</c:v>
                </c:pt>
                <c:pt idx="7">
                  <c:v>11483</c:v>
                </c:pt>
                <c:pt idx="8">
                  <c:v>15367</c:v>
                </c:pt>
                <c:pt idx="9">
                  <c:v>17520</c:v>
                </c:pt>
                <c:pt idx="10">
                  <c:v>18226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73-4C7F-B411-85BC6BFA2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92129760"/>
        <c:axId val="-1792121600"/>
      </c:barChart>
      <c:catAx>
        <c:axId val="-17921297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1600"/>
        <c:crosses val="autoZero"/>
        <c:auto val="1"/>
        <c:lblAlgn val="ctr"/>
        <c:lblOffset val="100"/>
        <c:noMultiLvlLbl val="0"/>
      </c:catAx>
      <c:valAx>
        <c:axId val="-1792121600"/>
        <c:scaling>
          <c:orientation val="minMax"/>
        </c:scaling>
        <c:delete val="1"/>
        <c:axPos val="l"/>
        <c:majorGridlines/>
        <c:numFmt formatCode="_-* #,##0_-;\-* #,##0_-;_-* &quot;-&quot;??_-;_-@_-" sourceLinked="1"/>
        <c:majorTickMark val="none"/>
        <c:minorTickMark val="none"/>
        <c:tickLblPos val="nextTo"/>
        <c:crossAx val="-179212976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2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Casi</c:v>
                </c:pt>
              </c:strCache>
            </c:strRef>
          </c:tx>
          <c:invertIfNegative val="0"/>
          <c:cat>
            <c:strRef>
              <c:f>Foglio1!$A$2:$A$13</c:f>
              <c:strCache>
                <c:ptCount val="12"/>
                <c:pt idx="0">
                  <c:v>Bendaggio Gastrico</c:v>
                </c:pt>
                <c:pt idx="1">
                  <c:v>Bypass gastrico</c:v>
                </c:pt>
                <c:pt idx="2">
                  <c:v>Diversione Sec. Scopinaro</c:v>
                </c:pt>
                <c:pt idx="3">
                  <c:v>Duodenal Switch</c:v>
                </c:pt>
                <c:pt idx="4">
                  <c:v>Sleeve Gastrectomy</c:v>
                </c:pt>
                <c:pt idx="5">
                  <c:v>Plicatura</c:v>
                </c:pt>
                <c:pt idx="6">
                  <c:v>Mini Gastric Bypass</c:v>
                </c:pt>
                <c:pt idx="7">
                  <c:v>Gastroplastica verticale</c:v>
                </c:pt>
                <c:pt idx="8">
                  <c:v>altro</c:v>
                </c:pt>
                <c:pt idx="9">
                  <c:v>BIB</c:v>
                </c:pt>
                <c:pt idx="10">
                  <c:v>apollo</c:v>
                </c:pt>
                <c:pt idx="11">
                  <c:v>Altre endosc.</c:v>
                </c:pt>
              </c:strCache>
            </c:strRef>
          </c:cat>
          <c:val>
            <c:numRef>
              <c:f>Foglio1!$B$2:$B$13</c:f>
              <c:numCache>
                <c:formatCode>General</c:formatCode>
                <c:ptCount val="12"/>
                <c:pt idx="0">
                  <c:v>1351</c:v>
                </c:pt>
                <c:pt idx="1">
                  <c:v>2581</c:v>
                </c:pt>
                <c:pt idx="2">
                  <c:v>12</c:v>
                </c:pt>
                <c:pt idx="3">
                  <c:v>33</c:v>
                </c:pt>
                <c:pt idx="4">
                  <c:v>9850</c:v>
                </c:pt>
                <c:pt idx="5">
                  <c:v>93</c:v>
                </c:pt>
                <c:pt idx="6">
                  <c:v>2266</c:v>
                </c:pt>
                <c:pt idx="7">
                  <c:v>27</c:v>
                </c:pt>
                <c:pt idx="8">
                  <c:v>451</c:v>
                </c:pt>
                <c:pt idx="9">
                  <c:v>1347</c:v>
                </c:pt>
                <c:pt idx="10">
                  <c:v>164</c:v>
                </c:pt>
                <c:pt idx="11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91-431D-8CA6-826799648F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92122144"/>
        <c:axId val="-1792118336"/>
      </c:barChart>
      <c:catAx>
        <c:axId val="-17921221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18336"/>
        <c:crosses val="autoZero"/>
        <c:auto val="1"/>
        <c:lblAlgn val="ctr"/>
        <c:lblOffset val="100"/>
        <c:noMultiLvlLbl val="0"/>
      </c:catAx>
      <c:valAx>
        <c:axId val="-1792118336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-179212214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BF076-4CD0-4A87-90F4-5706841922DC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7AA82-7127-4C14-9F27-DEB457FD9F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39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DB037-0304-4332-9558-712D25425B7A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DE876-50E0-45CD-9672-E83933FE2C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896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257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2268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2423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8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‹N›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51520" y="6525344"/>
            <a:ext cx="8753093" cy="197570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050" dirty="0" smtClean="0"/>
              <a:t>Dati Ufficiali SICOB</a:t>
            </a:r>
            <a:r>
              <a:rPr lang="it-IT" sz="1050" baseline="0" dirty="0" smtClean="0"/>
              <a:t> - </a:t>
            </a:r>
            <a:r>
              <a:rPr lang="it-IT" sz="1050" dirty="0" smtClean="0"/>
              <a:t>aggiornati al </a:t>
            </a:r>
            <a:r>
              <a:rPr lang="it-IT" sz="1050" dirty="0" smtClean="0"/>
              <a:t>08 aprile 2019</a:t>
            </a:r>
            <a:endParaRPr lang="it-IT" sz="1050" dirty="0" smtClean="0"/>
          </a:p>
          <a:p>
            <a:pPr algn="l"/>
            <a:endParaRPr lang="it-IT" sz="1050" dirty="0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597352"/>
            <a:ext cx="1440160" cy="1261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39DC9D6-4116-47A4-B2D7-66B5F23EBDCD}" type="datetimeFigureOut">
              <a:rPr lang="it-IT" smtClean="0"/>
              <a:t>08/04/2019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11560" y="476672"/>
            <a:ext cx="8137630" cy="2301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Indagine conoscitiva</a:t>
            </a:r>
            <a:br>
              <a:rPr lang="it-IT" dirty="0"/>
            </a:br>
            <a:r>
              <a:rPr lang="it-IT" dirty="0"/>
              <a:t>anno </a:t>
            </a:r>
            <a:r>
              <a:rPr lang="it-IT" dirty="0" smtClean="0"/>
              <a:t>2018</a:t>
            </a:r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12958" y="3475928"/>
            <a:ext cx="6480048" cy="459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dirty="0" smtClean="0"/>
              <a:t>Presidente L. Piazza</a:t>
            </a:r>
            <a:endParaRPr lang="it-IT" i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790" y="3584520"/>
            <a:ext cx="3387854" cy="2853911"/>
          </a:xfrm>
          <a:prstGeom prst="rect">
            <a:avLst/>
          </a:prstGeom>
        </p:spPr>
      </p:pic>
      <p:sp>
        <p:nvSpPr>
          <p:cNvPr id="8" name="Sottotitolo 2"/>
          <p:cNvSpPr txBox="1">
            <a:spLocks/>
          </p:cNvSpPr>
          <p:nvPr/>
        </p:nvSpPr>
        <p:spPr>
          <a:xfrm>
            <a:off x="620670" y="2880378"/>
            <a:ext cx="6480048" cy="459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smtClean="0"/>
              <a:t>Dati Ufficiali Società Italiana di Chirurgia </a:t>
            </a:r>
            <a:endParaRPr lang="it-IT" i="1" dirty="0"/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620670" y="4023005"/>
            <a:ext cx="6480048" cy="314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i="1" dirty="0" smtClean="0"/>
              <a:t>Dati aggiornati al 05 </a:t>
            </a:r>
            <a:r>
              <a:rPr lang="it-IT" sz="1400" i="1" dirty="0" err="1" smtClean="0"/>
              <a:t>apirle</a:t>
            </a:r>
            <a:r>
              <a:rPr lang="it-IT" sz="1400" i="1" dirty="0" smtClean="0"/>
              <a:t> 2019</a:t>
            </a:r>
            <a:endParaRPr lang="it-IT" sz="1400" i="1" dirty="0"/>
          </a:p>
        </p:txBody>
      </p:sp>
    </p:spTree>
    <p:extLst>
      <p:ext uri="{BB962C8B-B14F-4D97-AF65-F5344CB8AC3E}">
        <p14:creationId xmlns:p14="http://schemas.microsoft.com/office/powerpoint/2010/main" val="87476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Tipologia delle procedure eseguite </a:t>
            </a:r>
            <a:r>
              <a:rPr lang="it-IT" sz="2400" smtClean="0"/>
              <a:t>nel 2018</a:t>
            </a:r>
            <a:br>
              <a:rPr lang="it-IT" sz="2400" smtClean="0"/>
            </a:br>
            <a:r>
              <a:rPr lang="it-IT" sz="2400" smtClean="0"/>
              <a:t>Totale </a:t>
            </a:r>
            <a:r>
              <a:rPr lang="it-IT" b="1" dirty="0" smtClean="0"/>
              <a:t>18.226</a:t>
            </a:r>
            <a:r>
              <a:rPr lang="it-IT" sz="2400" dirty="0" smtClean="0"/>
              <a:t> </a:t>
            </a:r>
            <a:r>
              <a:rPr lang="it-IT" sz="2400" dirty="0" smtClean="0">
                <a:solidFill>
                  <a:srgbClr val="FFC000"/>
                </a:solidFill>
              </a:rPr>
              <a:t> </a:t>
            </a:r>
            <a:r>
              <a:rPr lang="it-IT" sz="2400" dirty="0" smtClean="0"/>
              <a:t>interventi</a:t>
            </a:r>
            <a:endParaRPr lang="it-IT" sz="2400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1904659516"/>
              </p:ext>
            </p:extLst>
          </p:nvPr>
        </p:nvGraphicFramePr>
        <p:xfrm>
          <a:off x="107504" y="1556792"/>
          <a:ext cx="892899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894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036496" cy="109108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 smtClean="0"/>
              <a:t>Tipologia delle </a:t>
            </a:r>
            <a:r>
              <a:rPr lang="it-IT" sz="2400" dirty="0"/>
              <a:t>procedure eseguite dal </a:t>
            </a:r>
            <a:r>
              <a:rPr lang="it-IT" sz="2400" dirty="0" smtClean="0"/>
              <a:t>2008 </a:t>
            </a:r>
            <a:r>
              <a:rPr lang="it-IT" sz="2400" dirty="0"/>
              <a:t>al </a:t>
            </a:r>
            <a:r>
              <a:rPr lang="it-IT" sz="2400" dirty="0" smtClean="0"/>
              <a:t>2018</a:t>
            </a:r>
            <a:endParaRPr lang="it-IT" sz="2400" dirty="0" smtClean="0"/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3164106675"/>
              </p:ext>
            </p:extLst>
          </p:nvPr>
        </p:nvGraphicFramePr>
        <p:xfrm>
          <a:off x="0" y="1340768"/>
          <a:ext cx="903649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50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18244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Evoluzione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del numero dei centri SICOB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dal 2008 al 2018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3061356078"/>
              </p:ext>
            </p:extLst>
          </p:nvPr>
        </p:nvGraphicFramePr>
        <p:xfrm>
          <a:off x="467544" y="1124744"/>
          <a:ext cx="835292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2421716327"/>
              </p:ext>
            </p:extLst>
          </p:nvPr>
        </p:nvGraphicFramePr>
        <p:xfrm>
          <a:off x="323528" y="3861048"/>
          <a:ext cx="8575374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8573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26126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Distribuzione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dei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151 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centri SICOB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censiti nel 2018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0" name="Picture 2" descr="C:\Users\Eliana\Desktop\Italia%20muta%20regioni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r="-1"/>
          <a:stretch/>
        </p:blipFill>
        <p:spPr bwMode="auto">
          <a:xfrm>
            <a:off x="2265638" y="692696"/>
            <a:ext cx="5114674" cy="595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5148064" y="107064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NORD 69 centri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156096" y="2636912"/>
            <a:ext cx="222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CENTRO 36 centri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444208" y="36827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SUD 35 centri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806751" y="52292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ISOLE 11 centri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448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8752" y="29344"/>
            <a:ext cx="8229600" cy="303312"/>
          </a:xfrm>
        </p:spPr>
        <p:txBody>
          <a:bodyPr>
            <a:noAutofit/>
          </a:bodyPr>
          <a:lstStyle/>
          <a:p>
            <a:pPr algn="ctr"/>
            <a:r>
              <a:rPr lang="it-IT" sz="2400" dirty="0" smtClean="0">
                <a:solidFill>
                  <a:schemeClr val="bg1"/>
                </a:solidFill>
              </a:rPr>
              <a:t>Interventi effettuati per regione</a:t>
            </a:r>
            <a:endParaRPr lang="it-IT" sz="2400" dirty="0">
              <a:solidFill>
                <a:schemeClr val="bg1"/>
              </a:solidFill>
            </a:endParaRPr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3537890660"/>
              </p:ext>
            </p:extLst>
          </p:nvPr>
        </p:nvGraphicFramePr>
        <p:xfrm>
          <a:off x="241064" y="404664"/>
          <a:ext cx="8784976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5625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936964128"/>
              </p:ext>
            </p:extLst>
          </p:nvPr>
        </p:nvGraphicFramePr>
        <p:xfrm>
          <a:off x="179512" y="0"/>
          <a:ext cx="8784976" cy="6525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376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18244"/>
            <a:ext cx="9036496" cy="73449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Dati</a:t>
            </a:r>
            <a:r>
              <a:rPr kumimoji="0" lang="it-IT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per regione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aseline="0" dirty="0" smtClean="0">
                <a:latin typeface="+mj-lt"/>
                <a:ea typeface="+mj-ea"/>
                <a:cs typeface="+mj-cs"/>
              </a:rPr>
              <a:t>Percentuale calcolata sulla popolazione media regionale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1285177959"/>
              </p:ext>
            </p:extLst>
          </p:nvPr>
        </p:nvGraphicFramePr>
        <p:xfrm>
          <a:off x="251520" y="1124744"/>
          <a:ext cx="878497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739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36512" y="404664"/>
            <a:ext cx="9144000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Classificazione delle </a:t>
            </a:r>
            <a:r>
              <a:rPr lang="it-IT" sz="2400" dirty="0" smtClean="0">
                <a:latin typeface="+mj-lt"/>
                <a:ea typeface="+mj-ea"/>
                <a:cs typeface="+mj-cs"/>
              </a:rPr>
              <a:t>102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unità operative nel 2018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" name="Connettore 1 4"/>
          <p:cNvCxnSpPr/>
          <p:nvPr/>
        </p:nvCxnSpPr>
        <p:spPr>
          <a:xfrm>
            <a:off x="395536" y="3645024"/>
            <a:ext cx="80648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Grafico 9"/>
          <p:cNvGraphicFramePr/>
          <p:nvPr>
            <p:extLst>
              <p:ext uri="{D42A27DB-BD31-4B8C-83A1-F6EECF244321}">
                <p14:modId xmlns:p14="http://schemas.microsoft.com/office/powerpoint/2010/main" val="836577978"/>
              </p:ext>
            </p:extLst>
          </p:nvPr>
        </p:nvGraphicFramePr>
        <p:xfrm>
          <a:off x="539552" y="987258"/>
          <a:ext cx="8280920" cy="2595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itolo 1"/>
          <p:cNvSpPr txBox="1">
            <a:spLocks/>
          </p:cNvSpPr>
          <p:nvPr/>
        </p:nvSpPr>
        <p:spPr>
          <a:xfrm>
            <a:off x="38769" y="3582811"/>
            <a:ext cx="9144000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Classificazione delle 110 unità operative nel 2017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Grafico 12"/>
          <p:cNvGraphicFramePr/>
          <p:nvPr>
            <p:extLst>
              <p:ext uri="{D42A27DB-BD31-4B8C-83A1-F6EECF244321}">
                <p14:modId xmlns:p14="http://schemas.microsoft.com/office/powerpoint/2010/main" val="2108260181"/>
              </p:ext>
            </p:extLst>
          </p:nvPr>
        </p:nvGraphicFramePr>
        <p:xfrm>
          <a:off x="541809" y="4165405"/>
          <a:ext cx="8280920" cy="2595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315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Trend delle procedure eseguite dal 2008 al 2018</a:t>
            </a:r>
            <a:endParaRPr lang="it-IT" sz="2400" dirty="0"/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1209722113"/>
              </p:ext>
            </p:extLst>
          </p:nvPr>
        </p:nvGraphicFramePr>
        <p:xfrm>
          <a:off x="395536" y="1412776"/>
          <a:ext cx="828092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45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Tipologia delle procedure eseguite nel 2018</a:t>
            </a:r>
            <a:br>
              <a:rPr lang="it-IT" sz="2400" dirty="0" smtClean="0"/>
            </a:br>
            <a:r>
              <a:rPr lang="it-IT" sz="2400" dirty="0" smtClean="0"/>
              <a:t>Totale </a:t>
            </a:r>
            <a:r>
              <a:rPr lang="it-IT" b="1" dirty="0" smtClean="0"/>
              <a:t>18.226</a:t>
            </a:r>
            <a:r>
              <a:rPr lang="it-IT" sz="2400" dirty="0" smtClean="0"/>
              <a:t> </a:t>
            </a:r>
            <a:r>
              <a:rPr lang="it-IT" sz="2400" dirty="0" smtClean="0">
                <a:solidFill>
                  <a:srgbClr val="FFC000"/>
                </a:solidFill>
              </a:rPr>
              <a:t> </a:t>
            </a:r>
            <a:r>
              <a:rPr lang="it-IT" sz="2400" dirty="0" smtClean="0"/>
              <a:t>interventi</a:t>
            </a:r>
            <a:endParaRPr lang="it-IT" sz="2400" dirty="0"/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1926073087"/>
              </p:ext>
            </p:extLst>
          </p:nvPr>
        </p:nvGraphicFramePr>
        <p:xfrm>
          <a:off x="395536" y="1556792"/>
          <a:ext cx="828092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578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1343</TotalTime>
  <Words>202</Words>
  <Application>Microsoft Office PowerPoint</Application>
  <PresentationFormat>Presentazione su schermo (4:3)</PresentationFormat>
  <Paragraphs>43</Paragraphs>
  <Slides>11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4" baseType="lpstr">
      <vt:lpstr>Arial</vt:lpstr>
      <vt:lpstr>Calibri</vt:lpstr>
      <vt:lpstr>Chiaro</vt:lpstr>
      <vt:lpstr>Presentazione standard di PowerPoint</vt:lpstr>
      <vt:lpstr>Presentazione standard di PowerPoint</vt:lpstr>
      <vt:lpstr>Presentazione standard di PowerPoint</vt:lpstr>
      <vt:lpstr>Interventi effettuati per regione</vt:lpstr>
      <vt:lpstr>Presentazione standard di PowerPoint</vt:lpstr>
      <vt:lpstr>Presentazione standard di PowerPoint</vt:lpstr>
      <vt:lpstr>Presentazione standard di PowerPoint</vt:lpstr>
      <vt:lpstr>Trend delle procedure eseguite dal 2008 al 2018</vt:lpstr>
      <vt:lpstr>Tipologia delle procedure eseguite nel 2018 Totale 18.226  interventi</vt:lpstr>
      <vt:lpstr>Tipologia delle procedure eseguite nel 2018 Totale 18.226  interventi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Indagine conoscitiva anno 2009</dc:title>
  <dc:creator>Eliana</dc:creator>
  <cp:lastModifiedBy>Eliana Rispoli</cp:lastModifiedBy>
  <cp:revision>157</cp:revision>
  <dcterms:created xsi:type="dcterms:W3CDTF">2010-04-22T08:06:16Z</dcterms:created>
  <dcterms:modified xsi:type="dcterms:W3CDTF">2019-04-08T07:33:37Z</dcterms:modified>
</cp:coreProperties>
</file>