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3"/>
  </p:notesMasterIdLst>
  <p:handoutMasterIdLst>
    <p:handoutMasterId r:id="rId14"/>
  </p:handoutMasterIdLst>
  <p:sldIdLst>
    <p:sldId id="275" r:id="rId2"/>
    <p:sldId id="276" r:id="rId3"/>
    <p:sldId id="277" r:id="rId4"/>
    <p:sldId id="288" r:id="rId5"/>
    <p:sldId id="286" r:id="rId6"/>
    <p:sldId id="287" r:id="rId7"/>
    <p:sldId id="278" r:id="rId8"/>
    <p:sldId id="279" r:id="rId9"/>
    <p:sldId id="281" r:id="rId10"/>
    <p:sldId id="284" r:id="rId11"/>
    <p:sldId id="28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90219" autoAdjust="0"/>
  </p:normalViewPr>
  <p:slideViewPr>
    <p:cSldViewPr>
      <p:cViewPr varScale="1">
        <p:scale>
          <a:sx n="100" d="100"/>
          <a:sy n="100" d="100"/>
        </p:scale>
        <p:origin x="15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  <c:pt idx="10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7C9-94C9-A68EF114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28528449795900812"/>
                  <c:y val="2.2355414075053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0.16829329671255155"/>
                  <c:y val="1.87551714817756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1404842786285395"/>
                  <c:y val="6.65701323401872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9.6439329321831524E-2"/>
                  <c:y val="0.245880847401698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-0.35922755894506347"/>
                  <c:y val="-7.89714285477401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8143828553099836"/>
                  <c:y val="5.27395795160405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17840692432023683"/>
                  <c:y val="3.27214886571475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0064224494769398"/>
                  <c:y val="-1.83953441325756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2111600055191"/>
                  <c:y val="-0.10792758101504477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0.12891130376194759"/>
                  <c:y val="-0.13038269379687498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Foglio1!$A$2:$A$13</c:f>
              <c:strCache>
                <c:ptCount val="12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altro </c:v>
                </c:pt>
                <c:pt idx="9">
                  <c:v> BIB </c:v>
                </c:pt>
                <c:pt idx="10">
                  <c:v> apollo </c:v>
                </c:pt>
                <c:pt idx="11">
                  <c:v> Altre endosc. 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1351</c:v>
                </c:pt>
                <c:pt idx="1">
                  <c:v>2581</c:v>
                </c:pt>
                <c:pt idx="2">
                  <c:v>12</c:v>
                </c:pt>
                <c:pt idx="3">
                  <c:v>33</c:v>
                </c:pt>
                <c:pt idx="4">
                  <c:v>9850</c:v>
                </c:pt>
                <c:pt idx="5">
                  <c:v>93</c:v>
                </c:pt>
                <c:pt idx="6">
                  <c:v>2266</c:v>
                </c:pt>
                <c:pt idx="7">
                  <c:v>27</c:v>
                </c:pt>
                <c:pt idx="8">
                  <c:v>451</c:v>
                </c:pt>
                <c:pt idx="9">
                  <c:v>1347</c:v>
                </c:pt>
                <c:pt idx="10">
                  <c:v>164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  <c:pt idx="6">
                  <c:v>2182</c:v>
                </c:pt>
                <c:pt idx="7">
                  <c:v>2406</c:v>
                </c:pt>
                <c:pt idx="8">
                  <c:v>2293</c:v>
                </c:pt>
                <c:pt idx="9">
                  <c:v>1988</c:v>
                </c:pt>
                <c:pt idx="10">
                  <c:v>1351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  <c:pt idx="6">
                  <c:v>1628</c:v>
                </c:pt>
                <c:pt idx="7">
                  <c:v>1912</c:v>
                </c:pt>
                <c:pt idx="8">
                  <c:v>2104</c:v>
                </c:pt>
                <c:pt idx="9">
                  <c:v>2361</c:v>
                </c:pt>
                <c:pt idx="10">
                  <c:v>2581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B-4336-9485-35C9C2B5A56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513</c:v>
                </c:pt>
                <c:pt idx="1">
                  <c:v>450</c:v>
                </c:pt>
                <c:pt idx="2">
                  <c:v>437</c:v>
                </c:pt>
                <c:pt idx="3">
                  <c:v>447</c:v>
                </c:pt>
                <c:pt idx="4">
                  <c:v>246</c:v>
                </c:pt>
                <c:pt idx="5">
                  <c:v>202</c:v>
                </c:pt>
                <c:pt idx="6">
                  <c:v>124</c:v>
                </c:pt>
                <c:pt idx="7">
                  <c:v>143</c:v>
                </c:pt>
                <c:pt idx="8">
                  <c:v>101</c:v>
                </c:pt>
                <c:pt idx="9">
                  <c:v>41</c:v>
                </c:pt>
                <c:pt idx="1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B-4336-9485-35C9C2B5A56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  <c:pt idx="6">
                  <c:v>3799</c:v>
                </c:pt>
                <c:pt idx="7">
                  <c:v>5594</c:v>
                </c:pt>
                <c:pt idx="8">
                  <c:v>7976</c:v>
                </c:pt>
                <c:pt idx="9">
                  <c:v>9046</c:v>
                </c:pt>
                <c:pt idx="10">
                  <c:v>9850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B-4336-9485-35C9C2B5A56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Foglio1!$A$2:$A$12</c:f>
              <c:strCache>
                <c:ptCount val="11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  <c:pt idx="6">
                  <c:v>268</c:v>
                </c:pt>
                <c:pt idx="7">
                  <c:v>180</c:v>
                </c:pt>
                <c:pt idx="8">
                  <c:v>82</c:v>
                </c:pt>
                <c:pt idx="9">
                  <c:v>34</c:v>
                </c:pt>
                <c:pt idx="1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B-4336-9485-35C9C2B5A568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  <c:pt idx="6">
                  <c:v>477</c:v>
                </c:pt>
                <c:pt idx="7">
                  <c:v>870</c:v>
                </c:pt>
                <c:pt idx="8">
                  <c:v>1239</c:v>
                </c:pt>
                <c:pt idx="9">
                  <c:v>1715</c:v>
                </c:pt>
                <c:pt idx="10">
                  <c:v>2266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B-4336-9485-35C9C2B5A568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339</c:v>
                </c:pt>
                <c:pt idx="1">
                  <c:v>283</c:v>
                </c:pt>
                <c:pt idx="2">
                  <c:v>120</c:v>
                </c:pt>
                <c:pt idx="3">
                  <c:v>160</c:v>
                </c:pt>
                <c:pt idx="4">
                  <c:v>38</c:v>
                </c:pt>
                <c:pt idx="5">
                  <c:v>23</c:v>
                </c:pt>
                <c:pt idx="6">
                  <c:v>40</c:v>
                </c:pt>
                <c:pt idx="7">
                  <c:v>378</c:v>
                </c:pt>
                <c:pt idx="8">
                  <c:v>586</c:v>
                </c:pt>
                <c:pt idx="9">
                  <c:v>2335</c:v>
                </c:pt>
                <c:pt idx="10">
                  <c:v>2040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.29700348929387793"/>
                  <c:y val="-3.71303773264958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102 </a:t>
                    </a:r>
                    <a:r>
                      <a:rPr lang="en-US" dirty="0" err="1" smtClean="0"/>
                      <a:t>centri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53-4818-85D0-3CAA165D82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Foglio1!$A$2:$A$12</c:f>
              <c:strCache>
                <c:ptCount val="11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</c:strCache>
            </c:strRef>
          </c:cat>
          <c:val>
            <c:numRef>
              <c:f>Foglio1!$B$2:$B$12</c:f>
              <c:numCache>
                <c:formatCode>0.0%</c:formatCode>
                <c:ptCount val="11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1</c:v>
                </c:pt>
                <c:pt idx="9" formatCode="0%">
                  <c:v>0.77</c:v>
                </c:pt>
                <c:pt idx="10" formatCode="0%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3-4818-85D0-3CAA165D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Numero interventi 2018</c:v>
                </c:pt>
              </c:strCache>
            </c:strRef>
          </c:tx>
          <c:invertIfNegative val="0"/>
          <c:cat>
            <c:strRef>
              <c:f>Foglio1!$A$2:$A$21</c:f>
              <c:strCache>
                <c:ptCount val="20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Piemonte</c:v>
                </c:pt>
                <c:pt idx="7">
                  <c:v>Puglia</c:v>
                </c:pt>
                <c:pt idx="8">
                  <c:v>Toscana</c:v>
                </c:pt>
                <c:pt idx="9">
                  <c:v>Calabria</c:v>
                </c:pt>
                <c:pt idx="10">
                  <c:v>Sardegna</c:v>
                </c:pt>
                <c:pt idx="11">
                  <c:v>Liguria</c:v>
                </c:pt>
                <c:pt idx="12">
                  <c:v>Marche</c:v>
                </c:pt>
                <c:pt idx="13">
                  <c:v>Abruzzo</c:v>
                </c:pt>
                <c:pt idx="14">
                  <c:v>Friuli Venezia Giulia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Basilicata</c:v>
                </c:pt>
                <c:pt idx="18">
                  <c:v>Molise</c:v>
                </c:pt>
                <c:pt idx="19">
                  <c:v>Valle d'Aosta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8405</c:v>
                </c:pt>
                <c:pt idx="1">
                  <c:v>2319</c:v>
                </c:pt>
                <c:pt idx="2">
                  <c:v>2011</c:v>
                </c:pt>
                <c:pt idx="3">
                  <c:v>1153</c:v>
                </c:pt>
                <c:pt idx="4">
                  <c:v>857</c:v>
                </c:pt>
                <c:pt idx="5">
                  <c:v>647</c:v>
                </c:pt>
                <c:pt idx="6">
                  <c:v>64</c:v>
                </c:pt>
                <c:pt idx="7">
                  <c:v>85</c:v>
                </c:pt>
                <c:pt idx="8">
                  <c:v>1284</c:v>
                </c:pt>
                <c:pt idx="9">
                  <c:v>93</c:v>
                </c:pt>
                <c:pt idx="10">
                  <c:v>154</c:v>
                </c:pt>
                <c:pt idx="11">
                  <c:v>194</c:v>
                </c:pt>
                <c:pt idx="12">
                  <c:v>46</c:v>
                </c:pt>
                <c:pt idx="13">
                  <c:v>236</c:v>
                </c:pt>
                <c:pt idx="14">
                  <c:v>188</c:v>
                </c:pt>
                <c:pt idx="15" formatCode="_-* #,##0_-;\-* #,##0_-;_-* &quot;-&quot;??_-;_-@_-">
                  <c:v>116</c:v>
                </c:pt>
                <c:pt idx="16">
                  <c:v>197</c:v>
                </c:pt>
                <c:pt idx="17">
                  <c:v>144</c:v>
                </c:pt>
                <c:pt idx="18" formatCode="_-* #,##0_-;\-* #,##0_-;_-* &quot;-&quot;??_-;_-@_-">
                  <c:v>0</c:v>
                </c:pt>
                <c:pt idx="19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6-44C7-B770-DD99666978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Numero interventi 2017</c:v>
                </c:pt>
              </c:strCache>
            </c:strRef>
          </c:tx>
          <c:invertIfNegative val="0"/>
          <c:cat>
            <c:strRef>
              <c:f>Foglio1!$A$2:$A$21</c:f>
              <c:strCache>
                <c:ptCount val="20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Piemonte</c:v>
                </c:pt>
                <c:pt idx="7">
                  <c:v>Puglia</c:v>
                </c:pt>
                <c:pt idx="8">
                  <c:v>Toscana</c:v>
                </c:pt>
                <c:pt idx="9">
                  <c:v>Calabria</c:v>
                </c:pt>
                <c:pt idx="10">
                  <c:v>Sardegna</c:v>
                </c:pt>
                <c:pt idx="11">
                  <c:v>Liguria</c:v>
                </c:pt>
                <c:pt idx="12">
                  <c:v>Marche</c:v>
                </c:pt>
                <c:pt idx="13">
                  <c:v>Abruzzo</c:v>
                </c:pt>
                <c:pt idx="14">
                  <c:v>Friuli Venezia Giulia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Basilicata</c:v>
                </c:pt>
                <c:pt idx="18">
                  <c:v>Molise</c:v>
                </c:pt>
                <c:pt idx="19">
                  <c:v>Valle d'Aosta</c:v>
                </c:pt>
              </c:strCache>
            </c:strRef>
          </c:cat>
          <c:val>
            <c:numRef>
              <c:f>Foglio1!$C$2:$C$21</c:f>
              <c:numCache>
                <c:formatCode>General</c:formatCode>
                <c:ptCount val="20"/>
                <c:pt idx="0">
                  <c:v>7472</c:v>
                </c:pt>
                <c:pt idx="1">
                  <c:v>2068</c:v>
                </c:pt>
                <c:pt idx="2">
                  <c:v>1840</c:v>
                </c:pt>
                <c:pt idx="3" formatCode="_-* #,##0_-;\-* #,##0_-;_-* &quot;-&quot;??_-;_-@_-">
                  <c:v>1023</c:v>
                </c:pt>
                <c:pt idx="4" formatCode="_-* #,##0_-;\-* #,##0_-;_-* &quot;-&quot;??_-;_-@_-">
                  <c:v>937</c:v>
                </c:pt>
                <c:pt idx="5">
                  <c:v>1286</c:v>
                </c:pt>
                <c:pt idx="6" formatCode="_-* #,##0_-;\-* #,##0_-;_-* &quot;-&quot;??_-;_-@_-">
                  <c:v>314</c:v>
                </c:pt>
                <c:pt idx="7" formatCode="_-* #,##0_-;\-* #,##0_-;_-* &quot;-&quot;??_-;_-@_-">
                  <c:v>47</c:v>
                </c:pt>
                <c:pt idx="8" formatCode="_-* #,##0_-;\-* #,##0_-;_-* &quot;-&quot;??_-;_-@_-">
                  <c:v>1235</c:v>
                </c:pt>
                <c:pt idx="9">
                  <c:v>69</c:v>
                </c:pt>
                <c:pt idx="10" formatCode="_-* #,##0_-;\-* #,##0_-;_-* &quot;-&quot;??_-;_-@_-">
                  <c:v>140</c:v>
                </c:pt>
                <c:pt idx="11">
                  <c:v>133</c:v>
                </c:pt>
                <c:pt idx="12" formatCode="_-* #,##0_-;\-* #,##0_-;_-* &quot;-&quot;??_-;_-@_-">
                  <c:v>36</c:v>
                </c:pt>
                <c:pt idx="13">
                  <c:v>259</c:v>
                </c:pt>
                <c:pt idx="14">
                  <c:v>172</c:v>
                </c:pt>
                <c:pt idx="15" formatCode="_-* #,##0_-;\-* #,##0_-;_-* &quot;-&quot;??_-;_-@_-">
                  <c:v>103</c:v>
                </c:pt>
                <c:pt idx="16" formatCode="_-* #,##0_-;\-* #,##0_-;_-* &quot;-&quot;??_-;_-@_-">
                  <c:v>220</c:v>
                </c:pt>
                <c:pt idx="17">
                  <c:v>166</c:v>
                </c:pt>
                <c:pt idx="18" formatCode="_-* #,##0_-;\-* #,##0_-;_-* &quot;-&quot;??_-;_-@_-">
                  <c:v>0</c:v>
                </c:pt>
                <c:pt idx="19" formatCode="_-* #,##0_-;\-* #,##0_-;_-* &quot;-&quot;??_-;_-@_-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5D-4728-9D78-887FDF743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-172564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r>
              <a:rPr lang="en-US" sz="1600" dirty="0" err="1">
                <a:solidFill>
                  <a:schemeClr val="bg1"/>
                </a:solidFill>
              </a:rPr>
              <a:t>Popolazione</a:t>
            </a:r>
            <a:r>
              <a:rPr lang="en-US" sz="1600" dirty="0">
                <a:solidFill>
                  <a:schemeClr val="bg1"/>
                </a:solidFill>
              </a:rPr>
              <a:t> media </a:t>
            </a:r>
            <a:r>
              <a:rPr lang="en-US" sz="1600" dirty="0" err="1" smtClean="0">
                <a:solidFill>
                  <a:schemeClr val="bg1"/>
                </a:solidFill>
              </a:rPr>
              <a:t>italiana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per </a:t>
            </a:r>
            <a:r>
              <a:rPr lang="en-US" sz="1600" dirty="0" err="1" smtClean="0">
                <a:solidFill>
                  <a:schemeClr val="bg1"/>
                </a:solidFill>
              </a:rPr>
              <a:t>regione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dati</a:t>
            </a:r>
            <a:r>
              <a:rPr lang="en-US" sz="1600" dirty="0" smtClean="0">
                <a:solidFill>
                  <a:schemeClr val="bg1"/>
                </a:solidFill>
              </a:rPr>
              <a:t> ISTAT </a:t>
            </a:r>
            <a:r>
              <a:rPr lang="en-US" sz="1600" dirty="0" err="1" smtClean="0">
                <a:solidFill>
                  <a:schemeClr val="bg1"/>
                </a:solidFill>
              </a:rPr>
              <a:t>nel</a:t>
            </a:r>
            <a:r>
              <a:rPr lang="en-US" sz="1600" dirty="0" smtClean="0">
                <a:solidFill>
                  <a:schemeClr val="bg1"/>
                </a:solidFill>
              </a:rPr>
              <a:t> 2018</a:t>
            </a:r>
            <a:endParaRPr lang="en-US" sz="1600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Popolazione media 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Emilia-Romagna</c:v>
                </c:pt>
                <c:pt idx="6">
                  <c:v>Piemonte</c:v>
                </c:pt>
                <c:pt idx="7">
                  <c:v>Puglia</c:v>
                </c:pt>
                <c:pt idx="8">
                  <c:v>Toscana</c:v>
                </c:pt>
                <c:pt idx="9">
                  <c:v>Calabria</c:v>
                </c:pt>
                <c:pt idx="10">
                  <c:v>Sardegna</c:v>
                </c:pt>
                <c:pt idx="11">
                  <c:v>Liguria</c:v>
                </c:pt>
                <c:pt idx="12">
                  <c:v>Marche</c:v>
                </c:pt>
                <c:pt idx="13">
                  <c:v>Abruzzo</c:v>
                </c:pt>
                <c:pt idx="14">
                  <c:v>Friuli Venezia Giulia</c:v>
                </c:pt>
                <c:pt idx="15">
                  <c:v>Trentino-Alto Adige</c:v>
                </c:pt>
                <c:pt idx="16">
                  <c:v>Umbria</c:v>
                </c:pt>
                <c:pt idx="17">
                  <c:v>Basilicata</c:v>
                </c:pt>
                <c:pt idx="18">
                  <c:v>Molise</c:v>
                </c:pt>
                <c:pt idx="19">
                  <c:v>Valle d'Aosta</c:v>
                </c:pt>
              </c:strCache>
            </c:strRef>
          </c:cat>
          <c:val>
            <c:numRef>
              <c:f>Foglio1!$B$2:$B$21</c:f>
              <c:numCache>
                <c:formatCode>#,##0</c:formatCode>
                <c:ptCount val="20"/>
                <c:pt idx="0">
                  <c:v>10036258</c:v>
                </c:pt>
                <c:pt idx="1">
                  <c:v>5896693</c:v>
                </c:pt>
                <c:pt idx="2">
                  <c:v>5826860</c:v>
                </c:pt>
                <c:pt idx="3">
                  <c:v>5026989</c:v>
                </c:pt>
                <c:pt idx="4">
                  <c:v>4903722</c:v>
                </c:pt>
                <c:pt idx="5">
                  <c:v>4452629</c:v>
                </c:pt>
                <c:pt idx="6">
                  <c:v>4375865</c:v>
                </c:pt>
                <c:pt idx="7">
                  <c:v>4048242</c:v>
                </c:pt>
                <c:pt idx="8">
                  <c:v>3736968</c:v>
                </c:pt>
                <c:pt idx="9">
                  <c:v>1956687</c:v>
                </c:pt>
                <c:pt idx="10">
                  <c:v>1648176</c:v>
                </c:pt>
                <c:pt idx="11">
                  <c:v>1556981</c:v>
                </c:pt>
                <c:pt idx="12">
                  <c:v>1531753</c:v>
                </c:pt>
                <c:pt idx="13">
                  <c:v>1315196</c:v>
                </c:pt>
                <c:pt idx="14">
                  <c:v>1216853</c:v>
                </c:pt>
                <c:pt idx="15">
                  <c:v>1067648</c:v>
                </c:pt>
                <c:pt idx="16">
                  <c:v>884640</c:v>
                </c:pt>
                <c:pt idx="17">
                  <c:v>567118</c:v>
                </c:pt>
                <c:pt idx="18">
                  <c:v>308493</c:v>
                </c:pt>
                <c:pt idx="19">
                  <c:v>126202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2-47D6-AE07-38D11BF5A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-1859470336"/>
        <c:axId val="-1859466528"/>
      </c:barChart>
      <c:catAx>
        <c:axId val="-1859470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859466528"/>
        <c:crosses val="autoZero"/>
        <c:auto val="1"/>
        <c:lblAlgn val="ctr"/>
        <c:lblOffset val="100"/>
        <c:noMultiLvlLbl val="0"/>
      </c:catAx>
      <c:valAx>
        <c:axId val="-18594665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-185947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Percentuale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A1-4548-B137-E54D758BE2F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A1-4548-B137-E54D758BE2F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BA1-4548-B137-E54D758BE2F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BA1-4548-B137-E54D758BE2F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BA1-4548-B137-E54D758BE2F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BA1-4548-B137-E54D758BE2F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BA1-4548-B137-E54D758BE2F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BA1-4548-B137-E54D758BE2F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BA1-4548-B137-E54D758BE2F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BA1-4548-B137-E54D758BE2F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BA1-4548-B137-E54D758BE2F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BA1-4548-B137-E54D758BE2F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BA1-4548-B137-E54D758BE2F4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BA1-4548-B137-E54D758BE2F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FBA1-4548-B137-E54D758BE2F4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FBA1-4548-B137-E54D758BE2F4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FBA1-4548-B137-E54D758BE2F4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FBA1-4548-B137-E54D758BE2F4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FBA1-4548-B137-E54D758BE2F4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FBA1-4548-B137-E54D758BE2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Foglio1!$A$2:$A$21</c:f>
              <c:strCache>
                <c:ptCount val="20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Piemonte</c:v>
                </c:pt>
                <c:pt idx="7">
                  <c:v>Puglia</c:v>
                </c:pt>
                <c:pt idx="8">
                  <c:v>Toscana</c:v>
                </c:pt>
                <c:pt idx="9">
                  <c:v>Calabria</c:v>
                </c:pt>
                <c:pt idx="10">
                  <c:v>Sardegna</c:v>
                </c:pt>
                <c:pt idx="11">
                  <c:v>Liguria</c:v>
                </c:pt>
                <c:pt idx="12">
                  <c:v>Marche</c:v>
                </c:pt>
                <c:pt idx="13">
                  <c:v>Abruzzo</c:v>
                </c:pt>
                <c:pt idx="14">
                  <c:v>Friuli Venezia Giulia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Basilicata</c:v>
                </c:pt>
                <c:pt idx="18">
                  <c:v>Molise</c:v>
                </c:pt>
                <c:pt idx="19">
                  <c:v>Valle d'Aosta</c:v>
                </c:pt>
              </c:strCache>
            </c:strRef>
          </c:cat>
          <c:val>
            <c:numRef>
              <c:f>Foglio1!$B$2:$B$21</c:f>
              <c:numCache>
                <c:formatCode>0.000%</c:formatCode>
                <c:ptCount val="20"/>
                <c:pt idx="0">
                  <c:v>8.3746352475195433E-4</c:v>
                </c:pt>
                <c:pt idx="1">
                  <c:v>3.9327127934250605E-4</c:v>
                </c:pt>
                <c:pt idx="2">
                  <c:v>3.4512584822700394E-4</c:v>
                </c:pt>
                <c:pt idx="3">
                  <c:v>2.293619500659341E-4</c:v>
                </c:pt>
                <c:pt idx="4">
                  <c:v>1.7476520895760405E-4</c:v>
                </c:pt>
                <c:pt idx="5">
                  <c:v>1.453074127667048E-4</c:v>
                </c:pt>
                <c:pt idx="6">
                  <c:v>1.4625679722751959E-5</c:v>
                </c:pt>
                <c:pt idx="7">
                  <c:v>2.0996768473821477E-5</c:v>
                </c:pt>
                <c:pt idx="8">
                  <c:v>3.4359405807060699E-4</c:v>
                </c:pt>
                <c:pt idx="9">
                  <c:v>4.7529318690214631E-5</c:v>
                </c:pt>
                <c:pt idx="10">
                  <c:v>9.343662327324266E-5</c:v>
                </c:pt>
                <c:pt idx="11">
                  <c:v>1.2460010751576289E-4</c:v>
                </c:pt>
                <c:pt idx="12">
                  <c:v>3.0030951465412506E-5</c:v>
                </c:pt>
                <c:pt idx="13">
                  <c:v>1.7944093503934015E-4</c:v>
                </c:pt>
                <c:pt idx="14">
                  <c:v>1.5449688664119659E-4</c:v>
                </c:pt>
                <c:pt idx="15">
                  <c:v>1.0865004196139551E-4</c:v>
                </c:pt>
                <c:pt idx="16">
                  <c:v>2.2268945559775728E-4</c:v>
                </c:pt>
                <c:pt idx="17">
                  <c:v>2.5391541090214029E-4</c:v>
                </c:pt>
                <c:pt idx="18">
                  <c:v>0</c:v>
                </c:pt>
                <c:pt idx="19">
                  <c:v>2.6148555490404274E-4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FBA1-4548-B137-E54D758BE2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"/>
        <c:axId val="-1873981168"/>
        <c:axId val="-1873977360"/>
      </c:barChart>
      <c:catAx>
        <c:axId val="-1873981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73977360"/>
        <c:crosses val="autoZero"/>
        <c:auto val="1"/>
        <c:lblAlgn val="ctr"/>
        <c:lblOffset val="100"/>
        <c:noMultiLvlLbl val="0"/>
      </c:catAx>
      <c:valAx>
        <c:axId val="-1873977360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-187398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600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C30A0D1B-92E6-4020-A023-FB612B38F23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A87F56C-424F-4B5D-BDEE-64D5F38877F8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897-4802-8C36-CCD89B88D1F5}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A279F3D2-0D42-41E8-AD46-FF4408CA2A5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06D8B5F7-628C-4543-8E3E-DCFFA66ECEE6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897-4802-8C36-CCD89B88D1F5}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532035B1-824A-4674-A1EC-6A7F92EF8FE1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F6F2DF5-07F7-43A7-AD55-4F836816CA1D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897-4802-8C36-CCD89B88D1F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30</c:v>
                </c:pt>
                <c:pt idx="1">
                  <c:v>27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97-4802-8C36-CCD89B88D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C30A0D1B-92E6-4020-A023-FB612B38F23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A87F56C-424F-4B5D-BDEE-64D5F38877F8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611-4BF0-80E5-0C81BED2BF17}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A279F3D2-0D42-41E8-AD46-FF4408CA2A5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06D8B5F7-628C-4543-8E3E-DCFFA66ECEE6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1-4BF0-80E5-0C81BED2BF17}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532035B1-824A-4674-A1EC-6A7F92EF8FE1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F6F2DF5-07F7-43A7-AD55-4F836816CA1D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1-4BF0-80E5-0C81BED2BF1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34</c:v>
                </c:pt>
                <c:pt idx="1">
                  <c:v>22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11-4BF0-80E5-0C81BED2B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  <c:pt idx="10">
                  <c:v>Casi 2018</c:v>
                </c:pt>
              </c:strCache>
            </c:strRef>
          </c:cat>
          <c:val>
            <c:numRef>
              <c:f>Foglio1!$B$2:$B$12</c:f>
              <c:numCache>
                <c:formatCode>_-* #,##0_-;\-* #,##0_-;_-* "-"??_-;_-@_-</c:formatCode>
                <c:ptCount val="11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  <c:pt idx="10">
                  <c:v>18226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C7F-B411-85BC6BF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Bendaggio Gastrico</c:v>
                </c:pt>
                <c:pt idx="1">
                  <c:v>Bypass gastrico</c:v>
                </c:pt>
                <c:pt idx="2">
                  <c:v>Diversione Sec. Scopinaro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altro</c:v>
                </c:pt>
                <c:pt idx="9">
                  <c:v>BIB</c:v>
                </c:pt>
                <c:pt idx="10">
                  <c:v>apollo</c:v>
                </c:pt>
                <c:pt idx="11">
                  <c:v>Altre endosc.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1351</c:v>
                </c:pt>
                <c:pt idx="1">
                  <c:v>2581</c:v>
                </c:pt>
                <c:pt idx="2">
                  <c:v>12</c:v>
                </c:pt>
                <c:pt idx="3">
                  <c:v>33</c:v>
                </c:pt>
                <c:pt idx="4">
                  <c:v>9850</c:v>
                </c:pt>
                <c:pt idx="5">
                  <c:v>93</c:v>
                </c:pt>
                <c:pt idx="6">
                  <c:v>2266</c:v>
                </c:pt>
                <c:pt idx="7">
                  <c:v>27</c:v>
                </c:pt>
                <c:pt idx="8">
                  <c:v>451</c:v>
                </c:pt>
                <c:pt idx="9">
                  <c:v>1347</c:v>
                </c:pt>
                <c:pt idx="10">
                  <c:v>164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1-431D-8CA6-826799648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2144"/>
        <c:axId val="-1792118336"/>
      </c:barChart>
      <c:catAx>
        <c:axId val="-1792122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18336"/>
        <c:crosses val="autoZero"/>
        <c:auto val="1"/>
        <c:lblAlgn val="ctr"/>
        <c:lblOffset val="100"/>
        <c:noMultiLvlLbl val="0"/>
      </c:catAx>
      <c:valAx>
        <c:axId val="-179211833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2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26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42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</a:t>
            </a:r>
            <a:r>
              <a:rPr lang="it-IT" sz="1050" dirty="0" smtClean="0"/>
              <a:t>08 aprile 2019</a:t>
            </a:r>
            <a:endParaRPr lang="it-IT" sz="1050" dirty="0" smtClean="0"/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2018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Presidente L. Piazza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 smtClean="0"/>
              <a:t>Dati aggiornati al 05 </a:t>
            </a:r>
            <a:r>
              <a:rPr lang="it-IT" sz="1400" i="1" dirty="0" err="1" smtClean="0"/>
              <a:t>apirle</a:t>
            </a:r>
            <a:r>
              <a:rPr lang="it-IT" sz="1400" i="1" dirty="0" smtClean="0"/>
              <a:t> 2019</a:t>
            </a: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</a:t>
            </a:r>
            <a:r>
              <a:rPr lang="it-IT" sz="2400" smtClean="0"/>
              <a:t>nel 2018</a:t>
            </a:r>
            <a:br>
              <a:rPr lang="it-IT" sz="2400" smtClean="0"/>
            </a:br>
            <a:r>
              <a:rPr lang="it-IT" sz="2400" smtClean="0"/>
              <a:t>Totale </a:t>
            </a:r>
            <a:r>
              <a:rPr lang="it-IT" b="1" dirty="0" smtClean="0"/>
              <a:t>18.226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904659516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</a:t>
            </a:r>
            <a:r>
              <a:rPr lang="it-IT" sz="2400" dirty="0" smtClean="0"/>
              <a:t>2008 </a:t>
            </a:r>
            <a:r>
              <a:rPr lang="it-IT" sz="2400" dirty="0"/>
              <a:t>al </a:t>
            </a:r>
            <a:r>
              <a:rPr lang="it-IT" sz="2400" dirty="0" smtClean="0"/>
              <a:t>2018</a:t>
            </a:r>
            <a:endParaRPr lang="it-IT" sz="2400" dirty="0" smtClean="0"/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164106675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2018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061356078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421716327"/>
              </p:ext>
            </p:extLst>
          </p:nvPr>
        </p:nvGraphicFramePr>
        <p:xfrm>
          <a:off x="323528" y="3861048"/>
          <a:ext cx="857537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151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2018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69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36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35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11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Interventi effettuati per regione</a:t>
            </a:r>
            <a:endParaRPr lang="it-IT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537890660"/>
              </p:ext>
            </p:extLst>
          </p:nvPr>
        </p:nvGraphicFramePr>
        <p:xfrm>
          <a:off x="241064" y="404664"/>
          <a:ext cx="878497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936964128"/>
              </p:ext>
            </p:extLst>
          </p:nvPr>
        </p:nvGraphicFramePr>
        <p:xfrm>
          <a:off x="179512" y="0"/>
          <a:ext cx="8784976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7344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Dati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 regione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aseline="0" dirty="0" smtClean="0">
                <a:latin typeface="+mj-lt"/>
                <a:ea typeface="+mj-ea"/>
                <a:cs typeface="+mj-cs"/>
              </a:rPr>
              <a:t>Percentuale calcolata sulla popolazione media regionale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285177959"/>
              </p:ext>
            </p:extLst>
          </p:nvPr>
        </p:nvGraphicFramePr>
        <p:xfrm>
          <a:off x="251520" y="1124744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73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</a:t>
            </a:r>
            <a:r>
              <a:rPr lang="it-IT" sz="2400" dirty="0" smtClean="0">
                <a:latin typeface="+mj-lt"/>
                <a:ea typeface="+mj-ea"/>
                <a:cs typeface="+mj-cs"/>
              </a:rPr>
              <a:t>102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unità operative nel 2018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836577978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olo 1"/>
          <p:cNvSpPr txBox="1">
            <a:spLocks/>
          </p:cNvSpPr>
          <p:nvPr/>
        </p:nvSpPr>
        <p:spPr>
          <a:xfrm>
            <a:off x="38769" y="3582811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110 unità operative nel 2017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2108260181"/>
              </p:ext>
            </p:extLst>
          </p:nvPr>
        </p:nvGraphicFramePr>
        <p:xfrm>
          <a:off x="541809" y="4165405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2018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209722113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2018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b="1" dirty="0" smtClean="0"/>
              <a:t>18.226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926073087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1343</TotalTime>
  <Words>202</Words>
  <Application>Microsoft Office PowerPoint</Application>
  <PresentationFormat>Presentazione su schermo (4:3)</PresentationFormat>
  <Paragraphs>43</Paragraphs>
  <Slides>11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Interventi effettuati per regione</vt:lpstr>
      <vt:lpstr>Presentazione standard di PowerPoint</vt:lpstr>
      <vt:lpstr>Presentazione standard di PowerPoint</vt:lpstr>
      <vt:lpstr>Presentazione standard di PowerPoint</vt:lpstr>
      <vt:lpstr>Trend delle procedure eseguite dal 2008 al 2018</vt:lpstr>
      <vt:lpstr>Tipologia delle procedure eseguite nel 2018 Totale 18.226  interventi</vt:lpstr>
      <vt:lpstr>Tipologia delle procedure eseguite nel 2018 Totale 18.226  interventi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157</cp:revision>
  <dcterms:created xsi:type="dcterms:W3CDTF">2010-04-22T08:06:16Z</dcterms:created>
  <dcterms:modified xsi:type="dcterms:W3CDTF">2019-04-08T07:33:37Z</dcterms:modified>
</cp:coreProperties>
</file>