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4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4"/>
  </p:notesMasterIdLst>
  <p:handoutMasterIdLst>
    <p:handoutMasterId r:id="rId15"/>
  </p:handoutMasterIdLst>
  <p:sldIdLst>
    <p:sldId id="275" r:id="rId2"/>
    <p:sldId id="276" r:id="rId3"/>
    <p:sldId id="277" r:id="rId4"/>
    <p:sldId id="288" r:id="rId5"/>
    <p:sldId id="286" r:id="rId6"/>
    <p:sldId id="287" r:id="rId7"/>
    <p:sldId id="278" r:id="rId8"/>
    <p:sldId id="279" r:id="rId9"/>
    <p:sldId id="281" r:id="rId10"/>
    <p:sldId id="284" r:id="rId11"/>
    <p:sldId id="282" r:id="rId12"/>
    <p:sldId id="28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44" autoAdjust="0"/>
    <p:restoredTop sz="90219" autoAdjust="0"/>
  </p:normalViewPr>
  <p:slideViewPr>
    <p:cSldViewPr>
      <p:cViewPr varScale="1">
        <p:scale>
          <a:sx n="101" d="100"/>
          <a:sy n="10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6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6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Foglio1!$A$2:$A$11</c:f>
              <c:strCache>
                <c:ptCount val="10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</c:strCache>
            </c:strRef>
          </c:cat>
          <c:val>
            <c:numRef>
              <c:f>Foglio1!$B$2:$B$11</c:f>
              <c:numCache>
                <c:formatCode>General</c:formatCode>
                <c:ptCount val="10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109</c:v>
                </c:pt>
                <c:pt idx="8">
                  <c:v>108</c:v>
                </c:pt>
                <c:pt idx="9">
                  <c:v>142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93440"/>
        <c:axId val="-1794190720"/>
      </c:barChart>
      <c:catAx>
        <c:axId val="-179419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4190720"/>
        <c:crosses val="autoZero"/>
        <c:auto val="1"/>
        <c:lblAlgn val="ctr"/>
        <c:lblOffset val="100"/>
        <c:noMultiLvlLbl val="0"/>
      </c:catAx>
      <c:valAx>
        <c:axId val="-179419072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-1794193440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Foglio1!$A$2:$A$11</c:f>
              <c:strCache>
                <c:ptCount val="10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  <c:pt idx="8">
                  <c:v>Casi 2016</c:v>
                </c:pt>
                <c:pt idx="9">
                  <c:v>Casi 2017</c:v>
                </c:pt>
              </c:strCache>
            </c:strRef>
          </c:cat>
          <c:val>
            <c:numRef>
              <c:f>Foglio1!$B$2:$B$11</c:f>
              <c:numCache>
                <c:formatCode>_-* #,##0_-;\-* #,##0_-;_-* "-"??_-;_-@_-</c:formatCode>
                <c:ptCount val="10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11483</c:v>
                </c:pt>
                <c:pt idx="8">
                  <c:v>15367</c:v>
                </c:pt>
                <c:pt idx="9">
                  <c:v>17520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2129760"/>
        <c:axId val="-1792121600"/>
      </c:barChart>
      <c:catAx>
        <c:axId val="-1792129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1600"/>
        <c:crosses val="autoZero"/>
        <c:auto val="1"/>
        <c:lblAlgn val="ctr"/>
        <c:lblOffset val="100"/>
        <c:noMultiLvlLbl val="0"/>
      </c:catAx>
      <c:valAx>
        <c:axId val="-179212160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-17921297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Foglio1!$A$2:$A$13</c:f>
              <c:strCache>
                <c:ptCount val="12"/>
                <c:pt idx="0">
                  <c:v>Bendaggio Gastrico</c:v>
                </c:pt>
                <c:pt idx="1">
                  <c:v>Bypass gastrico</c:v>
                </c:pt>
                <c:pt idx="2">
                  <c:v>Diversione Sec. Scopinaro</c:v>
                </c:pt>
                <c:pt idx="3">
                  <c:v>Duodenal Switch</c:v>
                </c:pt>
                <c:pt idx="4">
                  <c:v>Sleeve Gastrectomy</c:v>
                </c:pt>
                <c:pt idx="5">
                  <c:v>Plicatura</c:v>
                </c:pt>
                <c:pt idx="6">
                  <c:v>Mini Gastric Bypass</c:v>
                </c:pt>
                <c:pt idx="7">
                  <c:v>Gastroplastica verticale</c:v>
                </c:pt>
                <c:pt idx="8">
                  <c:v>altro</c:v>
                </c:pt>
                <c:pt idx="9">
                  <c:v>BIB</c:v>
                </c:pt>
                <c:pt idx="10">
                  <c:v>apollo</c:v>
                </c:pt>
                <c:pt idx="11">
                  <c:v>Altre endosc.</c:v>
                </c:pt>
              </c:strCache>
            </c:strRef>
          </c:cat>
          <c:val>
            <c:numRef>
              <c:f>Foglio1!$B$2:$B$13</c:f>
              <c:numCache>
                <c:formatCode>General</c:formatCode>
                <c:ptCount val="12"/>
                <c:pt idx="0">
                  <c:v>1988</c:v>
                </c:pt>
                <c:pt idx="1">
                  <c:v>2361</c:v>
                </c:pt>
                <c:pt idx="2">
                  <c:v>22</c:v>
                </c:pt>
                <c:pt idx="3">
                  <c:v>19</c:v>
                </c:pt>
                <c:pt idx="4">
                  <c:v>9046</c:v>
                </c:pt>
                <c:pt idx="5">
                  <c:v>189</c:v>
                </c:pt>
                <c:pt idx="6">
                  <c:v>1715</c:v>
                </c:pt>
                <c:pt idx="7">
                  <c:v>34</c:v>
                </c:pt>
                <c:pt idx="8">
                  <c:v>648</c:v>
                </c:pt>
                <c:pt idx="9">
                  <c:v>1359</c:v>
                </c:pt>
                <c:pt idx="10">
                  <c:v>74</c:v>
                </c:pt>
                <c:pt idx="11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2122144"/>
        <c:axId val="-1792118336"/>
      </c:barChart>
      <c:catAx>
        <c:axId val="-17921221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18336"/>
        <c:crosses val="autoZero"/>
        <c:auto val="1"/>
        <c:lblAlgn val="ctr"/>
        <c:lblOffset val="100"/>
        <c:noMultiLvlLbl val="0"/>
      </c:catAx>
      <c:valAx>
        <c:axId val="-1792118336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921221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dPt>
            <c:idx val="4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1174492036727101"/>
                  <c:y val="6.97382090215514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056533145062741E-2"/>
                      <c:h val="0.1350409655975206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8.4375649569402578E-2"/>
                  <c:y val="-4.93622599147358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1995728072"/>
                      <c:h val="0.1192467006153545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5776499743755958E-2"/>
                  <c:y val="2.50835520763032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3080311864989912E-2"/>
                  <c:y val="0.190600919964116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3169356630625271"/>
                  <c:y val="-0.165839885949654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2220257336998398"/>
                  <c:y val="9.202957548661711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0.12296544783554515"/>
                  <c:y val="-5.15145912477386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6.1382292648487088E-2"/>
                  <c:y val="-9.21019140493510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2832283868102"/>
                      <c:h val="8.514725561173136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0.17843021922295371"/>
                  <c:y val="-0.10266282602098939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0.12891130376194759"/>
                  <c:y val="-0.13038269379687498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4.995065512434102E-2"/>
                  <c:y val="-0.1061366315848819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24100855953281178"/>
                  <c:y val="-0.106741042040105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it-IT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Foglio1!$A$2:$A$13</c:f>
              <c:strCache>
                <c:ptCount val="12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altro </c:v>
                </c:pt>
                <c:pt idx="9">
                  <c:v> BIB </c:v>
                </c:pt>
                <c:pt idx="10">
                  <c:v> apollo </c:v>
                </c:pt>
                <c:pt idx="11">
                  <c:v> Altre endosc. </c:v>
                </c:pt>
              </c:strCache>
            </c:strRef>
          </c:cat>
          <c:val>
            <c:numRef>
              <c:f>Foglio1!$B$2:$B$13</c:f>
              <c:numCache>
                <c:formatCode>_-* #,##0_-;\-* #,##0_-;_-* "-"??_-;_-@_-</c:formatCode>
                <c:ptCount val="12"/>
                <c:pt idx="0">
                  <c:v>1988</c:v>
                </c:pt>
                <c:pt idx="1">
                  <c:v>2361</c:v>
                </c:pt>
                <c:pt idx="2">
                  <c:v>22</c:v>
                </c:pt>
                <c:pt idx="3">
                  <c:v>19</c:v>
                </c:pt>
                <c:pt idx="4">
                  <c:v>9046</c:v>
                </c:pt>
                <c:pt idx="5">
                  <c:v>189</c:v>
                </c:pt>
                <c:pt idx="6">
                  <c:v>1715</c:v>
                </c:pt>
                <c:pt idx="7">
                  <c:v>34</c:v>
                </c:pt>
                <c:pt idx="8">
                  <c:v>648</c:v>
                </c:pt>
                <c:pt idx="9">
                  <c:v>1359</c:v>
                </c:pt>
                <c:pt idx="10">
                  <c:v>74</c:v>
                </c:pt>
                <c:pt idx="11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Foglio1!$A$2:$A$11</c:f>
              <c:strCache>
                <c:ptCount val="10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</c:strCache>
            </c:strRef>
          </c:cat>
          <c:val>
            <c:numRef>
              <c:f>Foglio1!$B$2:$B$11</c:f>
              <c:numCache>
                <c:formatCode>General</c:formatCode>
                <c:ptCount val="10"/>
                <c:pt idx="0">
                  <c:v>3185</c:v>
                </c:pt>
                <c:pt idx="1">
                  <c:v>2532</c:v>
                </c:pt>
                <c:pt idx="2">
                  <c:v>2667</c:v>
                </c:pt>
                <c:pt idx="3">
                  <c:v>2623</c:v>
                </c:pt>
                <c:pt idx="4">
                  <c:v>2556</c:v>
                </c:pt>
                <c:pt idx="5">
                  <c:v>2283</c:v>
                </c:pt>
                <c:pt idx="6">
                  <c:v>2182</c:v>
                </c:pt>
                <c:pt idx="7">
                  <c:v>2406</c:v>
                </c:pt>
                <c:pt idx="8">
                  <c:v>2293</c:v>
                </c:pt>
                <c:pt idx="9">
                  <c:v>1988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Foglio1!$A$2:$A$11</c:f>
              <c:strCache>
                <c:ptCount val="10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</c:strCache>
            </c:strRef>
          </c:cat>
          <c:val>
            <c:numRef>
              <c:f>Foglio1!$C$2:$C$11</c:f>
              <c:numCache>
                <c:formatCode>General</c:formatCode>
                <c:ptCount val="10"/>
                <c:pt idx="0">
                  <c:v>1407</c:v>
                </c:pt>
                <c:pt idx="1">
                  <c:v>1466</c:v>
                </c:pt>
                <c:pt idx="2">
                  <c:v>1647</c:v>
                </c:pt>
                <c:pt idx="3">
                  <c:v>1796</c:v>
                </c:pt>
                <c:pt idx="4">
                  <c:v>1593</c:v>
                </c:pt>
                <c:pt idx="5">
                  <c:v>1805</c:v>
                </c:pt>
                <c:pt idx="6">
                  <c:v>1628</c:v>
                </c:pt>
                <c:pt idx="7">
                  <c:v>1912</c:v>
                </c:pt>
                <c:pt idx="8">
                  <c:v>2104</c:v>
                </c:pt>
                <c:pt idx="9">
                  <c:v>2361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Foglio1!$A$2:$A$11</c:f>
              <c:strCache>
                <c:ptCount val="10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</c:strCache>
            </c:strRef>
          </c:cat>
          <c:val>
            <c:numRef>
              <c:f>Foglio1!$D$2:$D$11</c:f>
              <c:numCache>
                <c:formatCode>General</c:formatCode>
                <c:ptCount val="10"/>
                <c:pt idx="0">
                  <c:v>513</c:v>
                </c:pt>
                <c:pt idx="1">
                  <c:v>450</c:v>
                </c:pt>
                <c:pt idx="2">
                  <c:v>437</c:v>
                </c:pt>
                <c:pt idx="3">
                  <c:v>447</c:v>
                </c:pt>
                <c:pt idx="4">
                  <c:v>246</c:v>
                </c:pt>
                <c:pt idx="5">
                  <c:v>202</c:v>
                </c:pt>
                <c:pt idx="6">
                  <c:v>124</c:v>
                </c:pt>
                <c:pt idx="7">
                  <c:v>143</c:v>
                </c:pt>
                <c:pt idx="8">
                  <c:v>101</c:v>
                </c:pt>
                <c:pt idx="9">
                  <c:v>41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Foglio1!$A$2:$A$11</c:f>
              <c:strCache>
                <c:ptCount val="10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</c:strCache>
            </c:strRef>
          </c:cat>
          <c:val>
            <c:numRef>
              <c:f>Foglio1!$E$2:$E$11</c:f>
              <c:numCache>
                <c:formatCode>General</c:formatCode>
                <c:ptCount val="10"/>
                <c:pt idx="0">
                  <c:v>530</c:v>
                </c:pt>
                <c:pt idx="1">
                  <c:v>1032</c:v>
                </c:pt>
                <c:pt idx="2">
                  <c:v>1633</c:v>
                </c:pt>
                <c:pt idx="3">
                  <c:v>2188</c:v>
                </c:pt>
                <c:pt idx="4">
                  <c:v>2383</c:v>
                </c:pt>
                <c:pt idx="5">
                  <c:v>2889</c:v>
                </c:pt>
                <c:pt idx="6">
                  <c:v>3799</c:v>
                </c:pt>
                <c:pt idx="7">
                  <c:v>5594</c:v>
                </c:pt>
                <c:pt idx="8">
                  <c:v>7976</c:v>
                </c:pt>
                <c:pt idx="9">
                  <c:v>9046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Foglio1!$A$2:$A$11</c:f>
              <c:strCache>
                <c:ptCount val="10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</c:strCache>
            </c:strRef>
          </c:cat>
          <c:val>
            <c:numRef>
              <c:f>Foglio1!$F$2:$F$11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203</c:v>
                </c:pt>
                <c:pt idx="5">
                  <c:v>112</c:v>
                </c:pt>
                <c:pt idx="6">
                  <c:v>268</c:v>
                </c:pt>
                <c:pt idx="7">
                  <c:v>180</c:v>
                </c:pt>
                <c:pt idx="8">
                  <c:v>82</c:v>
                </c:pt>
                <c:pt idx="9">
                  <c:v>34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Foglio1!$A$2:$A$11</c:f>
              <c:strCache>
                <c:ptCount val="10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</c:strCache>
            </c:strRef>
          </c:cat>
          <c:val>
            <c:numRef>
              <c:f>Foglio1!$G$2:$G$11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348</c:v>
                </c:pt>
                <c:pt idx="5">
                  <c:v>538</c:v>
                </c:pt>
                <c:pt idx="6">
                  <c:v>477</c:v>
                </c:pt>
                <c:pt idx="7">
                  <c:v>870</c:v>
                </c:pt>
                <c:pt idx="8">
                  <c:v>1239</c:v>
                </c:pt>
                <c:pt idx="9">
                  <c:v>1715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Foglio1!$A$2:$A$11</c:f>
              <c:strCache>
                <c:ptCount val="10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</c:strCache>
            </c:strRef>
          </c:cat>
          <c:val>
            <c:numRef>
              <c:f>Foglio1!$H$2:$H$11</c:f>
              <c:numCache>
                <c:formatCode>General</c:formatCode>
                <c:ptCount val="10"/>
                <c:pt idx="0">
                  <c:v>339</c:v>
                </c:pt>
                <c:pt idx="1">
                  <c:v>283</c:v>
                </c:pt>
                <c:pt idx="2">
                  <c:v>120</c:v>
                </c:pt>
                <c:pt idx="3">
                  <c:v>160</c:v>
                </c:pt>
                <c:pt idx="4">
                  <c:v>38</c:v>
                </c:pt>
                <c:pt idx="5">
                  <c:v>23</c:v>
                </c:pt>
                <c:pt idx="6">
                  <c:v>40</c:v>
                </c:pt>
                <c:pt idx="7">
                  <c:v>378</c:v>
                </c:pt>
                <c:pt idx="8">
                  <c:v>586</c:v>
                </c:pt>
                <c:pt idx="9">
                  <c:v>2335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27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15929</c:v>
                </c:pt>
                <c:pt idx="1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14200</c:v>
                </c:pt>
                <c:pt idx="1">
                  <c:v>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Anno 2016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14200</c:v>
                </c:pt>
                <c:pt idx="1">
                  <c:v>181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Anno 2015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11089</c:v>
                </c:pt>
                <c:pt idx="1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83648"/>
        <c:axId val="-1794189632"/>
      </c:barChart>
      <c:catAx>
        <c:axId val="-179418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794189632"/>
        <c:crosses val="autoZero"/>
        <c:auto val="1"/>
        <c:lblAlgn val="ctr"/>
        <c:lblOffset val="100"/>
        <c:noMultiLvlLbl val="0"/>
      </c:catAx>
      <c:valAx>
        <c:axId val="-17941896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17941836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.24813098530746297"/>
                  <c:y val="-3.71303773264958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110 </a:t>
                    </a:r>
                    <a:r>
                      <a:rPr lang="en-US" dirty="0" err="1" smtClean="0"/>
                      <a:t>centri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Foglio1!$A$2:$A$11</c:f>
              <c:strCache>
                <c:ptCount val="10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</c:strCache>
            </c:strRef>
          </c:cat>
          <c:val>
            <c:numRef>
              <c:f>Foglio1!$B$2:$B$11</c:f>
              <c:numCache>
                <c:formatCode>0.0%</c:formatCode>
                <c:ptCount val="10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0.91800000000000004</c:v>
                </c:pt>
                <c:pt idx="8">
                  <c:v>1</c:v>
                </c:pt>
                <c:pt idx="9" formatCode="0%">
                  <c:v>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89088"/>
        <c:axId val="-1792133568"/>
      </c:barChart>
      <c:catAx>
        <c:axId val="-1794189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2133568"/>
        <c:crosses val="autoZero"/>
        <c:auto val="1"/>
        <c:lblAlgn val="ctr"/>
        <c:lblOffset val="100"/>
        <c:noMultiLvlLbl val="0"/>
      </c:catAx>
      <c:valAx>
        <c:axId val="-17921335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extTo"/>
        <c:crossAx val="-179418908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Numero interventi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Foglio1!$A$2:$A$21</c:f>
              <c:strCache>
                <c:ptCount val="20"/>
                <c:pt idx="0">
                  <c:v>Lombardia</c:v>
                </c:pt>
                <c:pt idx="1">
                  <c:v>Lazio</c:v>
                </c:pt>
                <c:pt idx="2">
                  <c:v>Campania</c:v>
                </c:pt>
                <c:pt idx="3">
                  <c:v>Sicilia</c:v>
                </c:pt>
                <c:pt idx="4">
                  <c:v>Veneto</c:v>
                </c:pt>
                <c:pt idx="5">
                  <c:v>Emilia Romagna</c:v>
                </c:pt>
                <c:pt idx="6">
                  <c:v>Piemonte</c:v>
                </c:pt>
                <c:pt idx="7">
                  <c:v>Puglia</c:v>
                </c:pt>
                <c:pt idx="8">
                  <c:v>Toscana</c:v>
                </c:pt>
                <c:pt idx="9">
                  <c:v>Calabria</c:v>
                </c:pt>
                <c:pt idx="10">
                  <c:v>Sardegna</c:v>
                </c:pt>
                <c:pt idx="11">
                  <c:v>Liguria</c:v>
                </c:pt>
                <c:pt idx="12">
                  <c:v>Marche</c:v>
                </c:pt>
                <c:pt idx="13">
                  <c:v>Abruzzo</c:v>
                </c:pt>
                <c:pt idx="14">
                  <c:v>Friuli Venezia Giulia</c:v>
                </c:pt>
                <c:pt idx="15">
                  <c:v>Trentino Alto Adige</c:v>
                </c:pt>
                <c:pt idx="16">
                  <c:v>Umbria</c:v>
                </c:pt>
                <c:pt idx="17">
                  <c:v>Basilicata</c:v>
                </c:pt>
                <c:pt idx="18">
                  <c:v>Molise</c:v>
                </c:pt>
                <c:pt idx="19">
                  <c:v>Valle d'Aosta</c:v>
                </c:pt>
              </c:strCache>
            </c:strRef>
          </c:cat>
          <c:val>
            <c:numRef>
              <c:f>Foglio1!$B$2:$B$21</c:f>
              <c:numCache>
                <c:formatCode>_-* #,##0_-;\-* #,##0_-;_-* "-"??_-;_-@_-</c:formatCode>
                <c:ptCount val="20"/>
                <c:pt idx="0">
                  <c:v>7472</c:v>
                </c:pt>
                <c:pt idx="1">
                  <c:v>2068</c:v>
                </c:pt>
                <c:pt idx="2">
                  <c:v>1840</c:v>
                </c:pt>
                <c:pt idx="3">
                  <c:v>1023</c:v>
                </c:pt>
                <c:pt idx="4">
                  <c:v>937</c:v>
                </c:pt>
                <c:pt idx="5">
                  <c:v>1286</c:v>
                </c:pt>
                <c:pt idx="6">
                  <c:v>314</c:v>
                </c:pt>
                <c:pt idx="7">
                  <c:v>47</c:v>
                </c:pt>
                <c:pt idx="8">
                  <c:v>1235</c:v>
                </c:pt>
                <c:pt idx="9">
                  <c:v>69</c:v>
                </c:pt>
                <c:pt idx="10">
                  <c:v>140</c:v>
                </c:pt>
                <c:pt idx="11">
                  <c:v>133</c:v>
                </c:pt>
                <c:pt idx="12">
                  <c:v>36</c:v>
                </c:pt>
                <c:pt idx="13">
                  <c:v>259</c:v>
                </c:pt>
                <c:pt idx="14">
                  <c:v>172</c:v>
                </c:pt>
                <c:pt idx="15">
                  <c:v>103</c:v>
                </c:pt>
                <c:pt idx="16">
                  <c:v>220</c:v>
                </c:pt>
                <c:pt idx="17">
                  <c:v>166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axId val="-1725644944"/>
        <c:axId val="-1725642224"/>
      </c:barChart>
      <c:catAx>
        <c:axId val="-17256449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-1725642224"/>
        <c:crosses val="autoZero"/>
        <c:auto val="1"/>
        <c:lblAlgn val="ctr"/>
        <c:lblOffset val="100"/>
        <c:noMultiLvlLbl val="0"/>
      </c:catAx>
      <c:valAx>
        <c:axId val="-1725642224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_-* #,##0_-;\-* #,##0_-;_-* &quot;-&quot;??_-;_-@_-" sourceLinked="1"/>
        <c:majorTickMark val="out"/>
        <c:minorTickMark val="none"/>
        <c:tickLblPos val="nextTo"/>
        <c:crossAx val="-1725644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25217159294666"/>
          <c:y val="0.12044732157131592"/>
          <c:w val="0.62675759380683937"/>
          <c:h val="0.75667879720681441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Numero interventi</c:v>
                </c:pt>
              </c:strCache>
            </c:strRef>
          </c:tx>
          <c:dLbls>
            <c:dLbl>
              <c:idx val="0"/>
              <c:layout>
                <c:manualLayout>
                  <c:x val="1.1110063771328643E-2"/>
                  <c:y val="-0.1806709823569739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2739142482412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440255085314573E-2"/>
                  <c:y val="1.29050701683551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992930456468349E-2"/>
                  <c:y val="1.720676022447362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2866685139719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38781536561186"/>
                  <c:y val="-3.871521050506582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217771028146782E-2"/>
                  <c:y val="-4.301690056118426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Foglio1!$A$2:$A$8</c:f>
              <c:strCache>
                <c:ptCount val="7"/>
                <c:pt idx="0">
                  <c:v>Lombardia</c:v>
                </c:pt>
                <c:pt idx="1">
                  <c:v>Lazio</c:v>
                </c:pt>
                <c:pt idx="2">
                  <c:v>Campania</c:v>
                </c:pt>
                <c:pt idx="3">
                  <c:v>Sicilia</c:v>
                </c:pt>
                <c:pt idx="4">
                  <c:v>Veneto</c:v>
                </c:pt>
                <c:pt idx="5">
                  <c:v>Emilia Romagna</c:v>
                </c:pt>
                <c:pt idx="6">
                  <c:v>Toscana</c:v>
                </c:pt>
              </c:strCache>
            </c:strRef>
          </c:cat>
          <c:val>
            <c:numRef>
              <c:f>Foglio1!$B$2:$B$8</c:f>
              <c:numCache>
                <c:formatCode>_-* #,##0_-;\-* #,##0_-;_-* "-"??_-;_-@_-</c:formatCode>
                <c:ptCount val="7"/>
                <c:pt idx="0">
                  <c:v>7472</c:v>
                </c:pt>
                <c:pt idx="1">
                  <c:v>2068</c:v>
                </c:pt>
                <c:pt idx="2">
                  <c:v>1840</c:v>
                </c:pt>
                <c:pt idx="3">
                  <c:v>1023</c:v>
                </c:pt>
                <c:pt idx="4">
                  <c:v>937</c:v>
                </c:pt>
                <c:pt idx="5">
                  <c:v>1286</c:v>
                </c:pt>
                <c:pt idx="6">
                  <c:v>1235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err="1"/>
              <a:t>Popolazione</a:t>
            </a:r>
            <a:r>
              <a:rPr lang="en-US" sz="1600" dirty="0"/>
              <a:t> media </a:t>
            </a:r>
            <a:r>
              <a:rPr lang="en-US" sz="1600" dirty="0" err="1" smtClean="0"/>
              <a:t>italiana</a:t>
            </a:r>
            <a:r>
              <a:rPr lang="en-US" sz="1600" dirty="0" smtClean="0"/>
              <a:t> per </a:t>
            </a:r>
            <a:r>
              <a:rPr lang="en-US" sz="1600" dirty="0" err="1" smtClean="0"/>
              <a:t>regione</a:t>
            </a:r>
            <a:r>
              <a:rPr lang="en-US" sz="1600" dirty="0" smtClean="0"/>
              <a:t> </a:t>
            </a:r>
            <a:r>
              <a:rPr lang="en-US" sz="1600" dirty="0" err="1" smtClean="0"/>
              <a:t>nel</a:t>
            </a:r>
            <a:r>
              <a:rPr lang="en-US" sz="1600" dirty="0" smtClean="0"/>
              <a:t> 2017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Popolazione media 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Foglio1!$A$2:$A$21</c:f>
              <c:strCache>
                <c:ptCount val="20"/>
                <c:pt idx="0">
                  <c:v>Lombardia</c:v>
                </c:pt>
                <c:pt idx="1">
                  <c:v>Lazio</c:v>
                </c:pt>
                <c:pt idx="2">
                  <c:v>Campania</c:v>
                </c:pt>
                <c:pt idx="3">
                  <c:v>Sicilia</c:v>
                </c:pt>
                <c:pt idx="4">
                  <c:v>Veneto</c:v>
                </c:pt>
                <c:pt idx="5">
                  <c:v>Emilia Romagna</c:v>
                </c:pt>
                <c:pt idx="6">
                  <c:v>Piemonte</c:v>
                </c:pt>
                <c:pt idx="7">
                  <c:v>Puglia</c:v>
                </c:pt>
                <c:pt idx="8">
                  <c:v>Toscana</c:v>
                </c:pt>
                <c:pt idx="9">
                  <c:v>Calabria</c:v>
                </c:pt>
                <c:pt idx="10">
                  <c:v>Sardegna</c:v>
                </c:pt>
                <c:pt idx="11">
                  <c:v>Liguria</c:v>
                </c:pt>
                <c:pt idx="12">
                  <c:v>Marche</c:v>
                </c:pt>
                <c:pt idx="13">
                  <c:v>Abruzzo</c:v>
                </c:pt>
                <c:pt idx="14">
                  <c:v>Friuli Venezia Giulia</c:v>
                </c:pt>
                <c:pt idx="15">
                  <c:v>Trentino Alto Adige</c:v>
                </c:pt>
                <c:pt idx="16">
                  <c:v>Umbria</c:v>
                </c:pt>
                <c:pt idx="17">
                  <c:v>Basilicata</c:v>
                </c:pt>
                <c:pt idx="18">
                  <c:v>Molise</c:v>
                </c:pt>
                <c:pt idx="19">
                  <c:v>Valle d'Aosta</c:v>
                </c:pt>
              </c:strCache>
            </c:strRef>
          </c:cat>
          <c:val>
            <c:numRef>
              <c:f>Foglio1!$B$2:$B$21</c:f>
              <c:numCache>
                <c:formatCode>_-* #,##0_-;\-* #,##0_-;_-* "-"??_-;_-@_-</c:formatCode>
                <c:ptCount val="20"/>
                <c:pt idx="0">
                  <c:v>10019166</c:v>
                </c:pt>
                <c:pt idx="1">
                  <c:v>5898124</c:v>
                </c:pt>
                <c:pt idx="2">
                  <c:v>5839084</c:v>
                </c:pt>
                <c:pt idx="3">
                  <c:v>5056641</c:v>
                </c:pt>
                <c:pt idx="4">
                  <c:v>4906210</c:v>
                </c:pt>
                <c:pt idx="5">
                  <c:v>4448841</c:v>
                </c:pt>
                <c:pt idx="6">
                  <c:v>4392526</c:v>
                </c:pt>
                <c:pt idx="7">
                  <c:v>4063888</c:v>
                </c:pt>
                <c:pt idx="8">
                  <c:v>3742437</c:v>
                </c:pt>
                <c:pt idx="9">
                  <c:v>1965128</c:v>
                </c:pt>
                <c:pt idx="10">
                  <c:v>1653135</c:v>
                </c:pt>
                <c:pt idx="11">
                  <c:v>1565307</c:v>
                </c:pt>
                <c:pt idx="12">
                  <c:v>1538055</c:v>
                </c:pt>
                <c:pt idx="13">
                  <c:v>1322247</c:v>
                </c:pt>
                <c:pt idx="14">
                  <c:v>1219191</c:v>
                </c:pt>
                <c:pt idx="15">
                  <c:v>1062860</c:v>
                </c:pt>
                <c:pt idx="16">
                  <c:v>888908</c:v>
                </c:pt>
                <c:pt idx="17">
                  <c:v>570365</c:v>
                </c:pt>
                <c:pt idx="18">
                  <c:v>310449</c:v>
                </c:pt>
                <c:pt idx="19">
                  <c:v>126883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axId val="-1859470336"/>
        <c:axId val="-1859466528"/>
      </c:barChart>
      <c:catAx>
        <c:axId val="-1859470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1859466528"/>
        <c:crosses val="autoZero"/>
        <c:auto val="1"/>
        <c:lblAlgn val="ctr"/>
        <c:lblOffset val="100"/>
        <c:noMultiLvlLbl val="0"/>
      </c:catAx>
      <c:valAx>
        <c:axId val="-1859466528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_-* #,##0_-;\-* #,##0_-;_-* &quot;-&quot;??_-;_-@_-" sourceLinked="1"/>
        <c:majorTickMark val="out"/>
        <c:minorTickMark val="none"/>
        <c:tickLblPos val="nextTo"/>
        <c:crossAx val="-1859470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Percentuale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Foglio1!$A$2:$A$21</c:f>
              <c:strCache>
                <c:ptCount val="20"/>
                <c:pt idx="0">
                  <c:v>Lombardia</c:v>
                </c:pt>
                <c:pt idx="1">
                  <c:v>Lazio</c:v>
                </c:pt>
                <c:pt idx="2">
                  <c:v>Campania</c:v>
                </c:pt>
                <c:pt idx="3">
                  <c:v>Sicilia</c:v>
                </c:pt>
                <c:pt idx="4">
                  <c:v>Veneto</c:v>
                </c:pt>
                <c:pt idx="5">
                  <c:v>Emilia Romagna</c:v>
                </c:pt>
                <c:pt idx="6">
                  <c:v>Piemonte</c:v>
                </c:pt>
                <c:pt idx="7">
                  <c:v>Puglia</c:v>
                </c:pt>
                <c:pt idx="8">
                  <c:v>Toscana</c:v>
                </c:pt>
                <c:pt idx="9">
                  <c:v>Calabria</c:v>
                </c:pt>
                <c:pt idx="10">
                  <c:v>Sardegna</c:v>
                </c:pt>
                <c:pt idx="11">
                  <c:v>Liguria</c:v>
                </c:pt>
                <c:pt idx="12">
                  <c:v>Marche</c:v>
                </c:pt>
                <c:pt idx="13">
                  <c:v>Abruzzo</c:v>
                </c:pt>
                <c:pt idx="14">
                  <c:v>Friuli Venezia Giulia</c:v>
                </c:pt>
                <c:pt idx="15">
                  <c:v>Trentino Alto Adige</c:v>
                </c:pt>
                <c:pt idx="16">
                  <c:v>Umbria</c:v>
                </c:pt>
                <c:pt idx="17">
                  <c:v>Basilicata</c:v>
                </c:pt>
                <c:pt idx="18">
                  <c:v>Molise</c:v>
                </c:pt>
                <c:pt idx="19">
                  <c:v>Valle d'Aosta</c:v>
                </c:pt>
              </c:strCache>
            </c:strRef>
          </c:cat>
          <c:val>
            <c:numRef>
              <c:f>Foglio1!$B$2:$B$21</c:f>
              <c:numCache>
                <c:formatCode>0.00%</c:formatCode>
                <c:ptCount val="20"/>
                <c:pt idx="0">
                  <c:v>7.4577065596078559E-2</c:v>
                </c:pt>
                <c:pt idx="1">
                  <c:v>3.5061995983807735E-2</c:v>
                </c:pt>
                <c:pt idx="2">
                  <c:v>3.151179191804742E-2</c:v>
                </c:pt>
                <c:pt idx="3">
                  <c:v>2.0230821211155783E-2</c:v>
                </c:pt>
                <c:pt idx="4">
                  <c:v>1.9098244877410464E-2</c:v>
                </c:pt>
                <c:pt idx="5">
                  <c:v>2.8906405061453085E-2</c:v>
                </c:pt>
                <c:pt idx="6">
                  <c:v>7.1485063491940632E-3</c:v>
                </c:pt>
                <c:pt idx="7">
                  <c:v>1.1565279358092546E-3</c:v>
                </c:pt>
                <c:pt idx="8">
                  <c:v>3.2999887506456355E-2</c:v>
                </c:pt>
                <c:pt idx="9">
                  <c:v>3.5112216608790877E-3</c:v>
                </c:pt>
                <c:pt idx="10">
                  <c:v>8.4687578449430933E-3</c:v>
                </c:pt>
                <c:pt idx="11">
                  <c:v>8.496735784098583E-3</c:v>
                </c:pt>
                <c:pt idx="12">
                  <c:v>2.3406185084408554E-3</c:v>
                </c:pt>
                <c:pt idx="13">
                  <c:v>1.9587868227343302E-2</c:v>
                </c:pt>
                <c:pt idx="14">
                  <c:v>1.4107715690158474E-2</c:v>
                </c:pt>
                <c:pt idx="15">
                  <c:v>9.690834164424289E-3</c:v>
                </c:pt>
                <c:pt idx="16">
                  <c:v>2.4749467886440443E-2</c:v>
                </c:pt>
                <c:pt idx="17">
                  <c:v>2.9104170136666871E-2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8"/>
        <c:axId val="-1873981168"/>
        <c:axId val="-1873977360"/>
      </c:barChart>
      <c:catAx>
        <c:axId val="-1873981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873977360"/>
        <c:crosses val="autoZero"/>
        <c:auto val="1"/>
        <c:lblAlgn val="ctr"/>
        <c:lblOffset val="100"/>
        <c:noMultiLvlLbl val="0"/>
      </c:catAx>
      <c:valAx>
        <c:axId val="-1873977360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prstDash val="solid"/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crossAx val="-187398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600"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25217159294666"/>
          <c:y val="0.12044732157131592"/>
          <c:w val="0.62675759380683937"/>
          <c:h val="0.75667879720681441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Numero interventi</c:v>
                </c:pt>
              </c:strCache>
            </c:strRef>
          </c:tx>
          <c:dLbls>
            <c:dLbl>
              <c:idx val="0"/>
              <c:layout>
                <c:manualLayout>
                  <c:x val="0.12134097368810859"/>
                  <c:y val="1.469744102507128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2739142482412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440255085314573E-2"/>
                  <c:y val="1.290507016835511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992930456468349E-2"/>
                  <c:y val="1.720676022447362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2866685139719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38781536561186"/>
                  <c:y val="-3.871521050506582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217771028146782E-2"/>
                  <c:y val="-4.301690056118426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Lombardia</c:v>
                </c:pt>
                <c:pt idx="1">
                  <c:v>Lazio</c:v>
                </c:pt>
                <c:pt idx="2">
                  <c:v>Campania</c:v>
                </c:pt>
                <c:pt idx="3">
                  <c:v>Sicilia</c:v>
                </c:pt>
                <c:pt idx="4">
                  <c:v>Veneto</c:v>
                </c:pt>
                <c:pt idx="5">
                  <c:v>Emilia Romagna</c:v>
                </c:pt>
                <c:pt idx="6">
                  <c:v>Toscana</c:v>
                </c:pt>
              </c:strCache>
            </c:strRef>
          </c:cat>
          <c:val>
            <c:numRef>
              <c:f>Foglio1!$B$2:$B$8</c:f>
              <c:numCache>
                <c:formatCode>_(* #,##0.00_);_(* \(#,##0.00\);_(* "-"??_);_(@_)</c:formatCode>
                <c:ptCount val="7"/>
                <c:pt idx="0">
                  <c:v>7.46</c:v>
                </c:pt>
                <c:pt idx="1">
                  <c:v>3.51</c:v>
                </c:pt>
                <c:pt idx="2">
                  <c:v>3.15</c:v>
                </c:pt>
                <c:pt idx="3">
                  <c:v>2.02</c:v>
                </c:pt>
                <c:pt idx="4">
                  <c:v>1.91</c:v>
                </c:pt>
                <c:pt idx="5">
                  <c:v>2.89</c:v>
                </c:pt>
                <c:pt idx="6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tx>
                <c:rich>
                  <a:bodyPr/>
                  <a:lstStyle/>
                  <a:p>
                    <a:fld id="{C30A0D1B-92E6-4020-A023-FB612B38F233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2A87F56C-424F-4B5D-BDEE-64D5F38877F8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tx>
                <c:rich>
                  <a:bodyPr/>
                  <a:lstStyle/>
                  <a:p>
                    <a:fld id="{A279F3D2-0D42-41E8-AD46-FF4408CA2A5A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06D8B5F7-628C-4543-8E3E-DCFFA66ECEE6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tx>
                <c:rich>
                  <a:bodyPr/>
                  <a:lstStyle/>
                  <a:p>
                    <a:fld id="{532035B1-824A-4674-A1EC-6A7F92EF8FE1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2F6F2DF5-07F7-43A7-AD55-4F836816CA1D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34</c:v>
                </c:pt>
                <c:pt idx="1">
                  <c:v>22</c:v>
                </c:pt>
                <c:pt idx="2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tx>
                <c:rich>
                  <a:bodyPr/>
                  <a:lstStyle/>
                  <a:p>
                    <a:fld id="{7D05B0EE-8CDF-47D1-B8AD-0BE2ED78DE3A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DE58961B-290C-4A92-844A-0AEE691A81EE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tx>
                <c:rich>
                  <a:bodyPr/>
                  <a:lstStyle/>
                  <a:p>
                    <a:fld id="{7EE538F0-A72D-4420-9D84-4B8CEF3EAD23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56B7D055-B824-40D0-B6BA-BAF2212CA66B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tx>
                <c:rich>
                  <a:bodyPr/>
                  <a:lstStyle/>
                  <a:p>
                    <a:fld id="{ABCA31A2-83CF-47DC-8391-229B97F5064F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D04C1646-C40C-478F-9F04-84EB8A5C9F1B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34</c:v>
                </c:pt>
                <c:pt idx="1">
                  <c:v>24</c:v>
                </c:pt>
                <c:pt idx="2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268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423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 smtClean="0"/>
              <a:t>Dati Ufficiali SICOB</a:t>
            </a:r>
            <a:r>
              <a:rPr lang="it-IT" sz="1050" baseline="0" dirty="0" smtClean="0"/>
              <a:t> - </a:t>
            </a:r>
            <a:r>
              <a:rPr lang="it-IT" sz="1050" dirty="0" smtClean="0"/>
              <a:t>aggiornati al </a:t>
            </a:r>
            <a:r>
              <a:rPr lang="it-IT" sz="1050" dirty="0" smtClean="0"/>
              <a:t>17 aprile 2018</a:t>
            </a:r>
            <a:endParaRPr lang="it-IT" sz="1050" dirty="0" smtClean="0"/>
          </a:p>
          <a:p>
            <a:pPr algn="l"/>
            <a:endParaRPr lang="it-IT" sz="1050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</a:t>
            </a:r>
            <a:r>
              <a:rPr lang="it-IT" dirty="0" smtClean="0"/>
              <a:t>2017</a:t>
            </a:r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 smtClean="0"/>
              <a:t>Presidente L. </a:t>
            </a:r>
            <a:r>
              <a:rPr lang="it-IT" i="1" dirty="0" smtClean="0"/>
              <a:t>Piazza</a:t>
            </a:r>
            <a:endParaRPr lang="it-IT" i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smtClean="0"/>
              <a:t>Dati Ufficiali Società Italiana di Chirurgia </a:t>
            </a:r>
            <a:endParaRPr lang="it-IT" i="1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20670" y="4023005"/>
            <a:ext cx="6480048" cy="314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i="1" dirty="0" smtClean="0"/>
              <a:t>Dati aggiornati al 17 aprile 2018</a:t>
            </a:r>
            <a:endParaRPr lang="it-IT" sz="1400" i="1" dirty="0"/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2017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 smtClean="0">
                <a:solidFill>
                  <a:srgbClr val="FFC000"/>
                </a:solidFill>
              </a:rPr>
              <a:t>17.520 </a:t>
            </a:r>
            <a:r>
              <a:rPr lang="it-IT" sz="2400" dirty="0" smtClean="0"/>
              <a:t>interventi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53289910"/>
              </p:ext>
            </p:extLst>
          </p:nvPr>
        </p:nvGraphicFramePr>
        <p:xfrm>
          <a:off x="107504" y="1556792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036496" cy="10910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Tipologia delle </a:t>
            </a:r>
            <a:r>
              <a:rPr lang="it-IT" sz="2400" dirty="0"/>
              <a:t>procedure eseguite dal </a:t>
            </a:r>
            <a:r>
              <a:rPr lang="it-IT" sz="2400" dirty="0" smtClean="0"/>
              <a:t>2008 </a:t>
            </a:r>
            <a:r>
              <a:rPr lang="it-IT" sz="2400" dirty="0"/>
              <a:t>al </a:t>
            </a:r>
            <a:r>
              <a:rPr lang="it-IT" sz="2400" dirty="0" smtClean="0"/>
              <a:t>2017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006928309"/>
              </p:ext>
            </p:extLst>
          </p:nvPr>
        </p:nvGraphicFramePr>
        <p:xfrm>
          <a:off x="0" y="1340768"/>
          <a:ext cx="90364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5364088" y="548680"/>
            <a:ext cx="3456384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2017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4054354298"/>
              </p:ext>
            </p:extLst>
          </p:nvPr>
        </p:nvGraphicFramePr>
        <p:xfrm>
          <a:off x="4644008" y="1340768"/>
          <a:ext cx="4338798" cy="2160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1"/>
          <p:cNvSpPr txBox="1">
            <a:spLocks/>
          </p:cNvSpPr>
          <p:nvPr/>
        </p:nvSpPr>
        <p:spPr>
          <a:xfrm>
            <a:off x="539552" y="548680"/>
            <a:ext cx="36004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2016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526201004"/>
              </p:ext>
            </p:extLst>
          </p:nvPr>
        </p:nvGraphicFramePr>
        <p:xfrm>
          <a:off x="467544" y="1124743"/>
          <a:ext cx="4032448" cy="230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214407550"/>
              </p:ext>
            </p:extLst>
          </p:nvPr>
        </p:nvGraphicFramePr>
        <p:xfrm>
          <a:off x="539552" y="3645024"/>
          <a:ext cx="828092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2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18244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numero dei 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2017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899107468"/>
              </p:ext>
            </p:extLst>
          </p:nvPr>
        </p:nvGraphicFramePr>
        <p:xfrm>
          <a:off x="467544" y="1124744"/>
          <a:ext cx="83529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3448700077"/>
              </p:ext>
            </p:extLst>
          </p:nvPr>
        </p:nvGraphicFramePr>
        <p:xfrm>
          <a:off x="323528" y="3861048"/>
          <a:ext cx="857537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142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censiti nel 2017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NORD 71 centri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CENTRO 32 centri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SUD 29 centri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ISOLE 10 centri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/>
              <a:t>Interventi effettuati per regione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006748138"/>
              </p:ext>
            </p:extLst>
          </p:nvPr>
        </p:nvGraphicFramePr>
        <p:xfrm>
          <a:off x="241064" y="836712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661959697"/>
              </p:ext>
            </p:extLst>
          </p:nvPr>
        </p:nvGraphicFramePr>
        <p:xfrm>
          <a:off x="4499992" y="980728"/>
          <a:ext cx="410445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562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325005414"/>
              </p:ext>
            </p:extLst>
          </p:nvPr>
        </p:nvGraphicFramePr>
        <p:xfrm>
          <a:off x="179512" y="476672"/>
          <a:ext cx="878497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18244"/>
            <a:ext cx="9036496" cy="7344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Dati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 regione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aseline="0" dirty="0" smtClean="0">
                <a:latin typeface="+mj-lt"/>
                <a:ea typeface="+mj-ea"/>
                <a:cs typeface="+mj-cs"/>
              </a:rPr>
              <a:t>Percentuale calcolata sulla popolazione media regionale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531967410"/>
              </p:ext>
            </p:extLst>
          </p:nvPr>
        </p:nvGraphicFramePr>
        <p:xfrm>
          <a:off x="251520" y="1124744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950822560"/>
              </p:ext>
            </p:extLst>
          </p:nvPr>
        </p:nvGraphicFramePr>
        <p:xfrm>
          <a:off x="5220072" y="1196752"/>
          <a:ext cx="367240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273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36512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Classificazione delle 110 unità operative nel 2017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-36512" y="3566486"/>
            <a:ext cx="9107488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Classificazione delle 108 unità operative nel 2016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364502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3877502846"/>
              </p:ext>
            </p:extLst>
          </p:nvPr>
        </p:nvGraphicFramePr>
        <p:xfrm>
          <a:off x="539552" y="987258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182952898"/>
              </p:ext>
            </p:extLst>
          </p:nvPr>
        </p:nvGraphicFramePr>
        <p:xfrm>
          <a:off x="546568" y="4005064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Trend delle procedure eseguite dal 2008 al 2017</a:t>
            </a:r>
            <a:endParaRPr lang="it-IT" sz="2400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1261297053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2017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 smtClean="0">
                <a:solidFill>
                  <a:srgbClr val="FFC000"/>
                </a:solidFill>
              </a:rPr>
              <a:t>17.520 </a:t>
            </a:r>
            <a:r>
              <a:rPr lang="it-IT" sz="2400" dirty="0" smtClean="0"/>
              <a:t>interventi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953170157"/>
              </p:ext>
            </p:extLst>
          </p:nvPr>
        </p:nvGraphicFramePr>
        <p:xfrm>
          <a:off x="395536" y="1556792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856</TotalTime>
  <Words>188</Words>
  <Application>Microsoft Office PowerPoint</Application>
  <PresentationFormat>Presentazione su schermo (4:3)</PresentationFormat>
  <Paragraphs>51</Paragraphs>
  <Slides>12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Interventi effettuati per regione</vt:lpstr>
      <vt:lpstr>Presentazione standard di PowerPoint</vt:lpstr>
      <vt:lpstr>Presentazione standard di PowerPoint</vt:lpstr>
      <vt:lpstr>Presentazione standard di PowerPoint</vt:lpstr>
      <vt:lpstr>Trend delle procedure eseguite dal 2008 al 2017</vt:lpstr>
      <vt:lpstr>Tipologia delle procedure eseguite nel 2017 Totale 17.520 interventi</vt:lpstr>
      <vt:lpstr>Tipologia delle procedure eseguite nel 2017 Totale 17.520 interventi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</cp:lastModifiedBy>
  <cp:revision>146</cp:revision>
  <dcterms:created xsi:type="dcterms:W3CDTF">2010-04-22T08:06:16Z</dcterms:created>
  <dcterms:modified xsi:type="dcterms:W3CDTF">2018-04-17T14:43:17Z</dcterms:modified>
</cp:coreProperties>
</file>