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1"/>
  </p:notesMasterIdLst>
  <p:handoutMasterIdLst>
    <p:handoutMasterId r:id="rId12"/>
  </p:handoutMasterIdLst>
  <p:sldIdLst>
    <p:sldId id="275" r:id="rId2"/>
    <p:sldId id="276" r:id="rId3"/>
    <p:sldId id="277" r:id="rId4"/>
    <p:sldId id="278" r:id="rId5"/>
    <p:sldId id="279" r:id="rId6"/>
    <p:sldId id="281" r:id="rId7"/>
    <p:sldId id="284" r:id="rId8"/>
    <p:sldId id="282" r:id="rId9"/>
    <p:sldId id="283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90219" autoAdjust="0"/>
  </p:normalViewPr>
  <p:slideViewPr>
    <p:cSldViewPr>
      <p:cViewPr varScale="1">
        <p:scale>
          <a:sx n="101" d="100"/>
          <a:sy n="101" d="100"/>
        </p:scale>
        <p:origin x="23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6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Centri</c:v>
                </c:pt>
              </c:strCache>
            </c:strRef>
          </c:tx>
          <c:invertIfNegative val="0"/>
          <c:cat>
            <c:strRef>
              <c:f>Foglio1!$A$2:$A$10</c:f>
              <c:strCache>
                <c:ptCount val="9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  <c:pt idx="8">
                  <c:v>Anno 2016</c:v>
                </c:pt>
              </c:strCache>
            </c:strRef>
          </c:cat>
          <c:val>
            <c:numRef>
              <c:f>Foglio1!$B$2:$B$10</c:f>
              <c:numCache>
                <c:formatCode>General</c:formatCode>
                <c:ptCount val="9"/>
                <c:pt idx="0">
                  <c:v>91</c:v>
                </c:pt>
                <c:pt idx="1">
                  <c:v>93</c:v>
                </c:pt>
                <c:pt idx="2">
                  <c:v>97</c:v>
                </c:pt>
                <c:pt idx="3">
                  <c:v>98</c:v>
                </c:pt>
                <c:pt idx="4">
                  <c:v>100</c:v>
                </c:pt>
                <c:pt idx="5">
                  <c:v>77</c:v>
                </c:pt>
                <c:pt idx="6">
                  <c:v>83</c:v>
                </c:pt>
                <c:pt idx="7">
                  <c:v>109</c:v>
                </c:pt>
                <c:pt idx="8">
                  <c:v>108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5991408"/>
        <c:axId val="1965979984"/>
      </c:barChart>
      <c:catAx>
        <c:axId val="1965991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965979984"/>
        <c:crosses val="autoZero"/>
        <c:auto val="1"/>
        <c:lblAlgn val="ctr"/>
        <c:lblOffset val="100"/>
        <c:noMultiLvlLbl val="0"/>
      </c:catAx>
      <c:valAx>
        <c:axId val="196597998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965991408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.14470650604039165"/>
                  <c:y val="-5.124540255761055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5909077735324095"/>
                  <c:y val="5.569556598974383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Laparoscopia</c:v>
                </c:pt>
                <c:pt idx="1">
                  <c:v>Laparotomia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14200</c:v>
                </c:pt>
                <c:pt idx="1">
                  <c:v>181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Anno 2016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Laparoscopia</c:v>
                </c:pt>
                <c:pt idx="1">
                  <c:v>Laparotomia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14200</c:v>
                </c:pt>
                <c:pt idx="1">
                  <c:v>181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Anno 2015</c:v>
                </c:pt>
              </c:strCache>
            </c:strRef>
          </c:tx>
          <c:invertIfNegative val="0"/>
          <c:cat>
            <c:strRef>
              <c:f>Foglio1!$A$2:$A$3</c:f>
              <c:strCache>
                <c:ptCount val="2"/>
                <c:pt idx="0">
                  <c:v>Laparoscopia</c:v>
                </c:pt>
                <c:pt idx="1">
                  <c:v>Laparotomia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  <c:pt idx="0">
                  <c:v>11089</c:v>
                </c:pt>
                <c:pt idx="1">
                  <c:v>394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5987056"/>
        <c:axId val="1965990864"/>
      </c:barChart>
      <c:catAx>
        <c:axId val="1965987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965990864"/>
        <c:crosses val="autoZero"/>
        <c:auto val="1"/>
        <c:lblAlgn val="ctr"/>
        <c:lblOffset val="100"/>
        <c:noMultiLvlLbl val="0"/>
      </c:catAx>
      <c:valAx>
        <c:axId val="196599086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9659870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2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Partec.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0.1933345414439066"/>
                  <c:y val="-3.713037732649588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108 </a:t>
                    </a:r>
                    <a:r>
                      <a:rPr lang="en-US" dirty="0" err="1" smtClean="0"/>
                      <a:t>centri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Foglio1!$A$2:$A$10</c:f>
              <c:strCache>
                <c:ptCount val="9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  <c:pt idx="8">
                  <c:v>Anno 2016</c:v>
                </c:pt>
              </c:strCache>
            </c:strRef>
          </c:cat>
          <c:val>
            <c:numRef>
              <c:f>Foglio1!$B$2:$B$10</c:f>
              <c:numCache>
                <c:formatCode>0.0%</c:formatCode>
                <c:ptCount val="9"/>
                <c:pt idx="0">
                  <c:v>0.93400000000000005</c:v>
                </c:pt>
                <c:pt idx="1">
                  <c:v>0.91400000000000003</c:v>
                </c:pt>
                <c:pt idx="2">
                  <c:v>0.91800000000000004</c:v>
                </c:pt>
                <c:pt idx="3">
                  <c:v>0.91800000000000004</c:v>
                </c:pt>
                <c:pt idx="4">
                  <c:v>0.78</c:v>
                </c:pt>
                <c:pt idx="5">
                  <c:v>1</c:v>
                </c:pt>
                <c:pt idx="6">
                  <c:v>0.92769999999999997</c:v>
                </c:pt>
                <c:pt idx="7">
                  <c:v>0.91800000000000004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5983248"/>
        <c:axId val="1965984880"/>
      </c:barChart>
      <c:catAx>
        <c:axId val="1965983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1965984880"/>
        <c:crosses val="autoZero"/>
        <c:auto val="1"/>
        <c:lblAlgn val="ctr"/>
        <c:lblOffset val="100"/>
        <c:noMultiLvlLbl val="0"/>
      </c:catAx>
      <c:valAx>
        <c:axId val="196598488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.0%" sourceLinked="1"/>
        <c:majorTickMark val="out"/>
        <c:minorTickMark val="none"/>
        <c:tickLblPos val="nextTo"/>
        <c:crossAx val="1965983248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5.1448389792438523E-3"/>
                  <c:y val="-0.1904843260309578"/>
                </c:manualLayout>
              </c:layout>
              <c:tx>
                <c:rich>
                  <a:bodyPr/>
                  <a:lstStyle/>
                  <a:p>
                    <a:fld id="{C30A0D1B-92E6-4020-A023-FB612B38F233}" type="VALUE">
                      <a:rPr lang="en-US" smtClean="0"/>
                      <a:pPr/>
                      <a:t>[VALORE]</a:t>
                    </a:fld>
                    <a:r>
                      <a:rPr lang="en-US" baseline="0" dirty="0" smtClean="0"/>
                      <a:t> (</a:t>
                    </a:r>
                    <a:fld id="{2A87F56C-424F-4B5D-BDEE-64D5F38877F8}" type="PERCENTAGE">
                      <a:rPr lang="en-US" baseline="0" smtClean="0"/>
                      <a:pPr/>
                      <a:t>[PERCENTUALE]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9518145326847741"/>
                  <c:y val="-2.183058471539338E-2"/>
                </c:manualLayout>
              </c:layout>
              <c:tx>
                <c:rich>
                  <a:bodyPr/>
                  <a:lstStyle/>
                  <a:p>
                    <a:fld id="{A279F3D2-0D42-41E8-AD46-FF4408CA2A5A}" type="VALUE">
                      <a:rPr lang="en-US" smtClean="0"/>
                      <a:pPr/>
                      <a:t>[VALORE]</a:t>
                    </a:fld>
                    <a:r>
                      <a:rPr lang="en-US" baseline="0" dirty="0" smtClean="0"/>
                      <a:t> (</a:t>
                    </a:r>
                    <a:fld id="{06D8B5F7-628C-4543-8E3E-DCFFA66ECEE6}" type="PERCENTAGE">
                      <a:rPr lang="en-US" baseline="0" smtClean="0"/>
                      <a:pPr/>
                      <a:t>[PERCENTUALE]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tx>
                <c:rich>
                  <a:bodyPr/>
                  <a:lstStyle/>
                  <a:p>
                    <a:fld id="{532035B1-824A-4674-A1EC-6A7F92EF8FE1}" type="VALUE">
                      <a:rPr lang="en-US" smtClean="0"/>
                      <a:pPr/>
                      <a:t>[VALORE]</a:t>
                    </a:fld>
                    <a:r>
                      <a:rPr lang="en-US" baseline="0" dirty="0" smtClean="0"/>
                      <a:t> (</a:t>
                    </a:r>
                    <a:fld id="{2F6F2DF5-07F7-43A7-AD55-4F836816CA1D}" type="PERCENTAGE">
                      <a:rPr lang="en-US" baseline="0" smtClean="0"/>
                      <a:pPr/>
                      <a:t>[PERCENTUALE]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Centri con casistica &lt;50 interventi</c:v>
                </c:pt>
                <c:pt idx="1">
                  <c:v>Centri con casistica tra 50 e 100 interventi</c:v>
                </c:pt>
                <c:pt idx="2">
                  <c:v>Centri con casistica oltre 100 interventi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34</c:v>
                </c:pt>
                <c:pt idx="1">
                  <c:v>24</c:v>
                </c:pt>
                <c:pt idx="2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5.1448389792438523E-3"/>
                  <c:y val="-0.1904843260309578"/>
                </c:manualLayout>
              </c:layout>
              <c:tx>
                <c:rich>
                  <a:bodyPr/>
                  <a:lstStyle/>
                  <a:p>
                    <a:fld id="{7D05B0EE-8CDF-47D1-B8AD-0BE2ED78DE3A}" type="VALUE">
                      <a:rPr lang="en-US" smtClean="0"/>
                      <a:pPr/>
                      <a:t>[VALORE]</a:t>
                    </a:fld>
                    <a:r>
                      <a:rPr lang="en-US" baseline="0" dirty="0" smtClean="0"/>
                      <a:t> (</a:t>
                    </a:r>
                    <a:fld id="{DE58961B-290C-4A92-844A-0AEE691A81EE}" type="PERCENTAGE">
                      <a:rPr lang="en-US" baseline="0" smtClean="0"/>
                      <a:pPr/>
                      <a:t>[PERCENTUALE]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9518145326847741"/>
                  <c:y val="-2.183058471539338E-2"/>
                </c:manualLayout>
              </c:layout>
              <c:tx>
                <c:rich>
                  <a:bodyPr/>
                  <a:lstStyle/>
                  <a:p>
                    <a:fld id="{7EE538F0-A72D-4420-9D84-4B8CEF3EAD23}" type="VALUE">
                      <a:rPr lang="en-US" smtClean="0"/>
                      <a:pPr/>
                      <a:t>[VALORE]</a:t>
                    </a:fld>
                    <a:r>
                      <a:rPr lang="en-US" baseline="0" dirty="0" smtClean="0"/>
                      <a:t> (</a:t>
                    </a:r>
                    <a:fld id="{56B7D055-B824-40D0-B6BA-BAF2212CA66B}" type="PERCENTAGE">
                      <a:rPr lang="en-US" baseline="0" smtClean="0"/>
                      <a:pPr/>
                      <a:t>[PERCENTUALE]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tx>
                <c:rich>
                  <a:bodyPr/>
                  <a:lstStyle/>
                  <a:p>
                    <a:fld id="{ABCA31A2-83CF-47DC-8391-229B97F5064F}" type="VALUE">
                      <a:rPr lang="en-US" smtClean="0"/>
                      <a:pPr/>
                      <a:t>[VALORE]</a:t>
                    </a:fld>
                    <a:r>
                      <a:rPr lang="en-US" baseline="0" dirty="0" smtClean="0"/>
                      <a:t> (</a:t>
                    </a:r>
                    <a:fld id="{D04C1646-C40C-478F-9F04-84EB8A5C9F1B}" type="PERCENTAGE">
                      <a:rPr lang="en-US" baseline="0" smtClean="0"/>
                      <a:pPr/>
                      <a:t>[PERCENTUALE]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Centri con casistica &lt;50 interventi</c:v>
                </c:pt>
                <c:pt idx="1">
                  <c:v>Centri con casistica tra 50 e 100 interventi</c:v>
                </c:pt>
                <c:pt idx="2">
                  <c:v>Centri con casistica oltre 100 interventi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33</c:v>
                </c:pt>
                <c:pt idx="1">
                  <c:v>31</c:v>
                </c:pt>
                <c:pt idx="2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Casi</c:v>
                </c:pt>
              </c:strCache>
            </c:strRef>
          </c:tx>
          <c:invertIfNegative val="0"/>
          <c:cat>
            <c:strRef>
              <c:f>Foglio1!$A$2:$A$10</c:f>
              <c:strCache>
                <c:ptCount val="9"/>
                <c:pt idx="0">
                  <c:v>Casi 2008</c:v>
                </c:pt>
                <c:pt idx="1">
                  <c:v>Casi 2009</c:v>
                </c:pt>
                <c:pt idx="2">
                  <c:v>Casi 2010</c:v>
                </c:pt>
                <c:pt idx="3">
                  <c:v>Casi 2011</c:v>
                </c:pt>
                <c:pt idx="4">
                  <c:v>Casi 2012</c:v>
                </c:pt>
                <c:pt idx="5">
                  <c:v>Casi 2013</c:v>
                </c:pt>
                <c:pt idx="6">
                  <c:v>Casi 2014</c:v>
                </c:pt>
                <c:pt idx="7">
                  <c:v>Casi 2015</c:v>
                </c:pt>
                <c:pt idx="8">
                  <c:v>Casi 2016</c:v>
                </c:pt>
              </c:strCache>
            </c:strRef>
          </c:cat>
          <c:val>
            <c:numRef>
              <c:f>Foglio1!$B$2:$B$10</c:f>
              <c:numCache>
                <c:formatCode>_-* #,##0_-;\-* #,##0_-;_-* "-"??_-;_-@_-</c:formatCode>
                <c:ptCount val="9"/>
                <c:pt idx="0">
                  <c:v>5974</c:v>
                </c:pt>
                <c:pt idx="1">
                  <c:v>5763</c:v>
                </c:pt>
                <c:pt idx="2">
                  <c:v>6504</c:v>
                </c:pt>
                <c:pt idx="3">
                  <c:v>7214</c:v>
                </c:pt>
                <c:pt idx="4">
                  <c:v>7645</c:v>
                </c:pt>
                <c:pt idx="5">
                  <c:v>8106</c:v>
                </c:pt>
                <c:pt idx="6">
                  <c:v>8787</c:v>
                </c:pt>
                <c:pt idx="7">
                  <c:v>11483</c:v>
                </c:pt>
                <c:pt idx="8">
                  <c:v>15367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0262704"/>
        <c:axId val="1870270864"/>
      </c:barChart>
      <c:catAx>
        <c:axId val="18702627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870270864"/>
        <c:crosses val="autoZero"/>
        <c:auto val="1"/>
        <c:lblAlgn val="ctr"/>
        <c:lblOffset val="100"/>
        <c:noMultiLvlLbl val="0"/>
      </c:catAx>
      <c:valAx>
        <c:axId val="1870270864"/>
        <c:scaling>
          <c:orientation val="minMax"/>
        </c:scaling>
        <c:delete val="1"/>
        <c:axPos val="l"/>
        <c:majorGridlines/>
        <c:numFmt formatCode="_-* #,##0_-;\-* #,##0_-;_-* &quot;-&quot;??_-;_-@_-" sourceLinked="1"/>
        <c:majorTickMark val="none"/>
        <c:minorTickMark val="none"/>
        <c:tickLblPos val="nextTo"/>
        <c:crossAx val="187026270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Casi</c:v>
                </c:pt>
              </c:strCache>
            </c:strRef>
          </c:tx>
          <c:invertIfNegative val="0"/>
          <c:cat>
            <c:strRef>
              <c:f>Foglio1!$A$2:$A$13</c:f>
              <c:strCache>
                <c:ptCount val="12"/>
                <c:pt idx="0">
                  <c:v>Bendaggio Gastrico</c:v>
                </c:pt>
                <c:pt idx="1">
                  <c:v>Bypass gastrico</c:v>
                </c:pt>
                <c:pt idx="2">
                  <c:v>Diversione Sec. Scopinaro</c:v>
                </c:pt>
                <c:pt idx="3">
                  <c:v>Duodenal Switch</c:v>
                </c:pt>
                <c:pt idx="4">
                  <c:v>Sleeve Gastrectomy</c:v>
                </c:pt>
                <c:pt idx="5">
                  <c:v>Plicatura</c:v>
                </c:pt>
                <c:pt idx="6">
                  <c:v>Mini Gastric Bypass</c:v>
                </c:pt>
                <c:pt idx="7">
                  <c:v>Gastroplastica verticale</c:v>
                </c:pt>
                <c:pt idx="8">
                  <c:v>altro</c:v>
                </c:pt>
                <c:pt idx="9">
                  <c:v>BIB</c:v>
                </c:pt>
                <c:pt idx="10">
                  <c:v>apollo</c:v>
                </c:pt>
                <c:pt idx="11">
                  <c:v>Altre endosc.</c:v>
                </c:pt>
              </c:strCache>
            </c:strRef>
          </c:cat>
          <c:val>
            <c:numRef>
              <c:f>Foglio1!$B$2:$B$13</c:f>
              <c:numCache>
                <c:formatCode>_-* #,##0_-;\-* #,##0_-;_-* "-"??_-;_-@_-</c:formatCode>
                <c:ptCount val="12"/>
                <c:pt idx="0">
                  <c:v>2293</c:v>
                </c:pt>
                <c:pt idx="1">
                  <c:v>2104</c:v>
                </c:pt>
                <c:pt idx="2">
                  <c:v>80</c:v>
                </c:pt>
                <c:pt idx="3">
                  <c:v>21</c:v>
                </c:pt>
                <c:pt idx="4">
                  <c:v>7976</c:v>
                </c:pt>
                <c:pt idx="5">
                  <c:v>82</c:v>
                </c:pt>
                <c:pt idx="6">
                  <c:v>1239</c:v>
                </c:pt>
                <c:pt idx="7">
                  <c:v>50</c:v>
                </c:pt>
                <c:pt idx="8">
                  <c:v>536</c:v>
                </c:pt>
                <c:pt idx="9">
                  <c:v>934</c:v>
                </c:pt>
                <c:pt idx="10">
                  <c:v>13</c:v>
                </c:pt>
                <c:pt idx="11">
                  <c:v>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0268688"/>
        <c:axId val="1870269232"/>
      </c:barChart>
      <c:catAx>
        <c:axId val="18702686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870269232"/>
        <c:crosses val="autoZero"/>
        <c:auto val="1"/>
        <c:lblAlgn val="ctr"/>
        <c:lblOffset val="100"/>
        <c:noMultiLvlLbl val="0"/>
      </c:catAx>
      <c:valAx>
        <c:axId val="1870269232"/>
        <c:scaling>
          <c:orientation val="minMax"/>
        </c:scaling>
        <c:delete val="1"/>
        <c:axPos val="l"/>
        <c:majorGridlines/>
        <c:numFmt formatCode="_-* #,##0_-;\-* #,##0_-;_-* &quot;-&quot;??_-;_-@_-" sourceLinked="1"/>
        <c:majorTickMark val="none"/>
        <c:minorTickMark val="none"/>
        <c:tickLblPos val="nextTo"/>
        <c:crossAx val="187026868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4697159252843"/>
          <c:y val="0.17832450623230919"/>
          <c:w val="0.42543219835477225"/>
          <c:h val="0.73021944493729563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Casi</c:v>
                </c:pt>
              </c:strCache>
            </c:strRef>
          </c:tx>
          <c:dPt>
            <c:idx val="4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0.1174492036727101"/>
                  <c:y val="6.97382090215514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056533145062741E-2"/>
                      <c:h val="0.13504096559752066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8.4375649569402578E-2"/>
                  <c:y val="-4.936225991473584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11231995728072"/>
                      <c:h val="0.11924670061535451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4.5776499743755958E-2"/>
                  <c:y val="2.50835520763032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74051539076301"/>
                      <c:h val="0.13240858810049297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1.3080311864989912E-2"/>
                  <c:y val="0.1906009199641166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0007902347768"/>
                      <c:h val="0.11924670061535451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23169356630625271"/>
                  <c:y val="-0.1658398859496540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83435532252688"/>
                      <c:h val="0.1166143231183268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0.2220257336998398"/>
                  <c:y val="9.202957548661711E-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108261268461214E-2"/>
                      <c:h val="8.8579502774981889E-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0.12296544783554515"/>
                  <c:y val="-5.15145912477386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5074328658823"/>
                      <c:h val="0.11924670061535451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6.1382292648487088E-2"/>
                  <c:y val="-9.21019140493510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82832283868102"/>
                      <c:h val="8.5147255611731365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0.17843021922295371"/>
                  <c:y val="-0.10266282602098939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993966853924441"/>
                      <c:h val="7.922620590657474E-2"/>
                    </c:manualLayout>
                  </c15:layout>
                </c:ext>
              </c:extLst>
            </c:dLbl>
            <c:dLbl>
              <c:idx val="9"/>
              <c:layout>
                <c:manualLayout>
                  <c:x val="-0.12891130376194759"/>
                  <c:y val="-0.13038269379687498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4.995065512434102E-2"/>
                  <c:y val="-0.10613663158488194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0.24100855953281178"/>
                  <c:y val="-0.106741042040105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it-IT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Foglio1!$A$2:$A$13</c:f>
              <c:strCache>
                <c:ptCount val="12"/>
                <c:pt idx="0">
                  <c:v> Bendaggio Gastrico </c:v>
                </c:pt>
                <c:pt idx="1">
                  <c:v> Bypass gastrico </c:v>
                </c:pt>
                <c:pt idx="2">
                  <c:v> Diversione Sec. Scopinaro </c:v>
                </c:pt>
                <c:pt idx="3">
                  <c:v> Duodenal Switch </c:v>
                </c:pt>
                <c:pt idx="4">
                  <c:v> Sleeve Gastrectomy </c:v>
                </c:pt>
                <c:pt idx="5">
                  <c:v> Plicatura </c:v>
                </c:pt>
                <c:pt idx="6">
                  <c:v> Mini Gastric Bypass </c:v>
                </c:pt>
                <c:pt idx="7">
                  <c:v> Gastroplastica verticale </c:v>
                </c:pt>
                <c:pt idx="8">
                  <c:v> altro </c:v>
                </c:pt>
                <c:pt idx="9">
                  <c:v> BIB </c:v>
                </c:pt>
                <c:pt idx="10">
                  <c:v> apollo </c:v>
                </c:pt>
                <c:pt idx="11">
                  <c:v> Altre endosc. </c:v>
                </c:pt>
              </c:strCache>
            </c:strRef>
          </c:cat>
          <c:val>
            <c:numRef>
              <c:f>Foglio1!$B$2:$B$13</c:f>
              <c:numCache>
                <c:formatCode>_-* #,##0_-;\-* #,##0_-;_-* "-"??_-;_-@_-</c:formatCode>
                <c:ptCount val="12"/>
                <c:pt idx="0">
                  <c:v>2293</c:v>
                </c:pt>
                <c:pt idx="1">
                  <c:v>2104</c:v>
                </c:pt>
                <c:pt idx="2">
                  <c:v>80</c:v>
                </c:pt>
                <c:pt idx="3">
                  <c:v>21</c:v>
                </c:pt>
                <c:pt idx="4">
                  <c:v>7976</c:v>
                </c:pt>
                <c:pt idx="5">
                  <c:v>82</c:v>
                </c:pt>
                <c:pt idx="6">
                  <c:v>1239</c:v>
                </c:pt>
                <c:pt idx="7">
                  <c:v>50</c:v>
                </c:pt>
                <c:pt idx="8">
                  <c:v>536</c:v>
                </c:pt>
                <c:pt idx="9">
                  <c:v>934</c:v>
                </c:pt>
                <c:pt idx="10">
                  <c:v>13</c:v>
                </c:pt>
                <c:pt idx="11">
                  <c:v>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Bendaggio gastrico</c:v>
                </c:pt>
              </c:strCache>
            </c:strRef>
          </c:tx>
          <c:invertIfNegative val="0"/>
          <c:cat>
            <c:strRef>
              <c:f>Foglio1!$A$2:$A$10</c:f>
              <c:strCache>
                <c:ptCount val="9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</c:strCache>
            </c:strRef>
          </c:cat>
          <c:val>
            <c:numRef>
              <c:f>Foglio1!$B$2:$B$10</c:f>
              <c:numCache>
                <c:formatCode>General</c:formatCode>
                <c:ptCount val="9"/>
                <c:pt idx="0">
                  <c:v>3185</c:v>
                </c:pt>
                <c:pt idx="1">
                  <c:v>2532</c:v>
                </c:pt>
                <c:pt idx="2">
                  <c:v>2667</c:v>
                </c:pt>
                <c:pt idx="3">
                  <c:v>2623</c:v>
                </c:pt>
                <c:pt idx="4">
                  <c:v>2556</c:v>
                </c:pt>
                <c:pt idx="5">
                  <c:v>2283</c:v>
                </c:pt>
                <c:pt idx="6">
                  <c:v>2182</c:v>
                </c:pt>
                <c:pt idx="7">
                  <c:v>2406</c:v>
                </c:pt>
                <c:pt idx="8">
                  <c:v>2293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By pass gastrico</c:v>
                </c:pt>
              </c:strCache>
            </c:strRef>
          </c:tx>
          <c:invertIfNegative val="0"/>
          <c:cat>
            <c:strRef>
              <c:f>Foglio1!$A$2:$A$10</c:f>
              <c:strCache>
                <c:ptCount val="9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</c:strCache>
            </c:strRef>
          </c:cat>
          <c:val>
            <c:numRef>
              <c:f>Foglio1!$C$2:$C$10</c:f>
              <c:numCache>
                <c:formatCode>General</c:formatCode>
                <c:ptCount val="9"/>
                <c:pt idx="0">
                  <c:v>1407</c:v>
                </c:pt>
                <c:pt idx="1">
                  <c:v>1466</c:v>
                </c:pt>
                <c:pt idx="2">
                  <c:v>1647</c:v>
                </c:pt>
                <c:pt idx="3">
                  <c:v>1796</c:v>
                </c:pt>
                <c:pt idx="4">
                  <c:v>1593</c:v>
                </c:pt>
                <c:pt idx="5">
                  <c:v>1805</c:v>
                </c:pt>
                <c:pt idx="6">
                  <c:v>1628</c:v>
                </c:pt>
                <c:pt idx="7">
                  <c:v>1912</c:v>
                </c:pt>
                <c:pt idx="8">
                  <c:v>2104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Diversione + Duodenal switch</c:v>
                </c:pt>
              </c:strCache>
            </c:strRef>
          </c:tx>
          <c:invertIfNegative val="0"/>
          <c:cat>
            <c:strRef>
              <c:f>Foglio1!$A$2:$A$10</c:f>
              <c:strCache>
                <c:ptCount val="9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</c:strCache>
            </c:strRef>
          </c:cat>
          <c:val>
            <c:numRef>
              <c:f>Foglio1!$D$2:$D$10</c:f>
              <c:numCache>
                <c:formatCode>General</c:formatCode>
                <c:ptCount val="9"/>
                <c:pt idx="0">
                  <c:v>513</c:v>
                </c:pt>
                <c:pt idx="1">
                  <c:v>450</c:v>
                </c:pt>
                <c:pt idx="2">
                  <c:v>437</c:v>
                </c:pt>
                <c:pt idx="3">
                  <c:v>447</c:v>
                </c:pt>
                <c:pt idx="4">
                  <c:v>246</c:v>
                </c:pt>
                <c:pt idx="5">
                  <c:v>202</c:v>
                </c:pt>
                <c:pt idx="6">
                  <c:v>124</c:v>
                </c:pt>
                <c:pt idx="7">
                  <c:v>143</c:v>
                </c:pt>
                <c:pt idx="8">
                  <c:v>101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Sleeve gastrectomy</c:v>
                </c:pt>
              </c:strCache>
            </c:strRef>
          </c:tx>
          <c:invertIfNegative val="0"/>
          <c:cat>
            <c:strRef>
              <c:f>Foglio1!$A$2:$A$10</c:f>
              <c:strCache>
                <c:ptCount val="9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</c:strCache>
            </c:strRef>
          </c:cat>
          <c:val>
            <c:numRef>
              <c:f>Foglio1!$E$2:$E$10</c:f>
              <c:numCache>
                <c:formatCode>General</c:formatCode>
                <c:ptCount val="9"/>
                <c:pt idx="0">
                  <c:v>530</c:v>
                </c:pt>
                <c:pt idx="1">
                  <c:v>1032</c:v>
                </c:pt>
                <c:pt idx="2">
                  <c:v>1633</c:v>
                </c:pt>
                <c:pt idx="3">
                  <c:v>2188</c:v>
                </c:pt>
                <c:pt idx="4">
                  <c:v>2383</c:v>
                </c:pt>
                <c:pt idx="5">
                  <c:v>2889</c:v>
                </c:pt>
                <c:pt idx="6">
                  <c:v>3799</c:v>
                </c:pt>
                <c:pt idx="7">
                  <c:v>5594</c:v>
                </c:pt>
                <c:pt idx="8">
                  <c:v>7976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Gastric Plication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Foglio1!$A$2:$A$10</c:f>
              <c:strCache>
                <c:ptCount val="9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</c:strCache>
            </c:strRef>
          </c:cat>
          <c:val>
            <c:numRef>
              <c:f>Foglio1!$F$2:$F$10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203</c:v>
                </c:pt>
                <c:pt idx="5">
                  <c:v>112</c:v>
                </c:pt>
                <c:pt idx="6">
                  <c:v>268</c:v>
                </c:pt>
                <c:pt idx="7">
                  <c:v>180</c:v>
                </c:pt>
                <c:pt idx="8">
                  <c:v>82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OAGB</c:v>
                </c:pt>
              </c:strCache>
            </c:strRef>
          </c:tx>
          <c:invertIfNegative val="0"/>
          <c:cat>
            <c:strRef>
              <c:f>Foglio1!$A$2:$A$10</c:f>
              <c:strCache>
                <c:ptCount val="9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</c:strCache>
            </c:strRef>
          </c:cat>
          <c:val>
            <c:numRef>
              <c:f>Foglio1!$G$2:$G$10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348</c:v>
                </c:pt>
                <c:pt idx="5">
                  <c:v>538</c:v>
                </c:pt>
                <c:pt idx="6">
                  <c:v>477</c:v>
                </c:pt>
                <c:pt idx="7">
                  <c:v>870</c:v>
                </c:pt>
                <c:pt idx="8">
                  <c:v>1239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Varie</c:v>
                </c:pt>
              </c:strCache>
            </c:strRef>
          </c:tx>
          <c:invertIfNegative val="0"/>
          <c:cat>
            <c:strRef>
              <c:f>Foglio1!$A$2:$A$10</c:f>
              <c:strCache>
                <c:ptCount val="9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</c:strCache>
            </c:strRef>
          </c:cat>
          <c:val>
            <c:numRef>
              <c:f>Foglio1!$H$2:$H$10</c:f>
              <c:numCache>
                <c:formatCode>General</c:formatCode>
                <c:ptCount val="9"/>
                <c:pt idx="0">
                  <c:v>339</c:v>
                </c:pt>
                <c:pt idx="1">
                  <c:v>283</c:v>
                </c:pt>
                <c:pt idx="2">
                  <c:v>120</c:v>
                </c:pt>
                <c:pt idx="3">
                  <c:v>160</c:v>
                </c:pt>
                <c:pt idx="4">
                  <c:v>38</c:v>
                </c:pt>
                <c:pt idx="5">
                  <c:v>23</c:v>
                </c:pt>
                <c:pt idx="6">
                  <c:v>40</c:v>
                </c:pt>
                <c:pt idx="7">
                  <c:v>378</c:v>
                </c:pt>
                <c:pt idx="8">
                  <c:v>586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27"/>
        <c:axId val="1822842208"/>
        <c:axId val="1822836768"/>
      </c:barChart>
      <c:catAx>
        <c:axId val="18228422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822836768"/>
        <c:crosses val="autoZero"/>
        <c:auto val="1"/>
        <c:lblAlgn val="ctr"/>
        <c:lblOffset val="100"/>
        <c:noMultiLvlLbl val="0"/>
      </c:catAx>
      <c:valAx>
        <c:axId val="1822836768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182284220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.14470650604039165"/>
                  <c:y val="-5.124540255761055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5909077735324095"/>
                  <c:y val="5.569556598974383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Laparoscopia</c:v>
                </c:pt>
                <c:pt idx="1">
                  <c:v>Laparotomia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11089</c:v>
                </c:pt>
                <c:pt idx="1">
                  <c:v>394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BF076-4CD0-4A87-90F4-5706841922DC}" type="datetimeFigureOut">
              <a:rPr lang="it-IT" smtClean="0"/>
              <a:t>12/04/2017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7AA82-7127-4C14-9F27-DEB457FD9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39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DB037-0304-4332-9558-712D25425B7A}" type="datetimeFigureOut">
              <a:rPr lang="it-IT" smtClean="0"/>
              <a:t>12/04/2017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DE876-50E0-45CD-9672-E83933FE2C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89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257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8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12/04/2017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12/04/2017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12/04/2017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‹N›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51520" y="6525344"/>
            <a:ext cx="8753093" cy="197570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50" dirty="0" smtClean="0"/>
              <a:t>Dati Ufficiali SICOB</a:t>
            </a:r>
            <a:r>
              <a:rPr lang="it-IT" sz="1050" baseline="0" dirty="0" smtClean="0"/>
              <a:t> - </a:t>
            </a:r>
            <a:r>
              <a:rPr lang="it-IT" sz="1050" dirty="0" smtClean="0"/>
              <a:t>aggiornati al 01 marzo 2017</a:t>
            </a:r>
          </a:p>
          <a:p>
            <a:pPr algn="l"/>
            <a:endParaRPr lang="it-IT" sz="1050" dirty="0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597352"/>
            <a:ext cx="1440160" cy="1261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12/04/2017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12/04/2017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12/04/2017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12/04/2017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12/04/2017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12/04/2017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12/04/2017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39DC9D6-4116-47A4-B2D7-66B5F23EBDCD}" type="datetimeFigureOut">
              <a:rPr lang="it-IT" smtClean="0"/>
              <a:t>12/04/2017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11560" y="476672"/>
            <a:ext cx="8137630" cy="2301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Indagine conoscitiva</a:t>
            </a:r>
            <a:br>
              <a:rPr lang="it-IT" dirty="0"/>
            </a:br>
            <a:r>
              <a:rPr lang="it-IT" dirty="0"/>
              <a:t>anno </a:t>
            </a:r>
            <a:r>
              <a:rPr lang="it-IT" dirty="0" smtClean="0"/>
              <a:t>2016</a:t>
            </a:r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12958" y="347592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dirty="0" smtClean="0"/>
              <a:t>Presidente L. Piazza</a:t>
            </a:r>
            <a:endParaRPr lang="it-IT" i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790" y="3584520"/>
            <a:ext cx="3387854" cy="2853911"/>
          </a:xfrm>
          <a:prstGeom prst="rect">
            <a:avLst/>
          </a:prstGeom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620670" y="288037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smtClean="0"/>
              <a:t>Dati Ufficiali Società Italiana di Chirurgia 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87476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18244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Evoluzione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del numero dei centri SICOB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dal 2008 al 2016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4099678242"/>
              </p:ext>
            </p:extLst>
          </p:nvPr>
        </p:nvGraphicFramePr>
        <p:xfrm>
          <a:off x="467544" y="1124744"/>
          <a:ext cx="835292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497575324"/>
              </p:ext>
            </p:extLst>
          </p:nvPr>
        </p:nvGraphicFramePr>
        <p:xfrm>
          <a:off x="323528" y="3861048"/>
          <a:ext cx="857537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8573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26126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Distribuzione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dei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108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censiti nel 2016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C:\Users\Eliana\Desktop\Italia%20muta%20regioni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r="-1"/>
          <a:stretch/>
        </p:blipFill>
        <p:spPr bwMode="auto">
          <a:xfrm>
            <a:off x="2265638" y="692696"/>
            <a:ext cx="5114674" cy="595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148064" y="107064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NORD 57 centri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156096" y="2636912"/>
            <a:ext cx="222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CENTRO 23 centri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444208" y="36827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SUD 21 centri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806751" y="52292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ISOLE 7 centri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448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36512" y="404664"/>
            <a:ext cx="91440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Classificazione delle 108 unità operative nel 2016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-36512" y="3566486"/>
            <a:ext cx="9107488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Classificazione delle </a:t>
            </a:r>
            <a:r>
              <a:rPr lang="it-IT" sz="2400" dirty="0" smtClean="0"/>
              <a:t>100 unità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operative nel 2015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395536" y="3645024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Grafico 9"/>
          <p:cNvGraphicFramePr/>
          <p:nvPr>
            <p:extLst>
              <p:ext uri="{D42A27DB-BD31-4B8C-83A1-F6EECF244321}">
                <p14:modId xmlns:p14="http://schemas.microsoft.com/office/powerpoint/2010/main" val="1423583463"/>
              </p:ext>
            </p:extLst>
          </p:nvPr>
        </p:nvGraphicFramePr>
        <p:xfrm>
          <a:off x="539552" y="987258"/>
          <a:ext cx="8280920" cy="2595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108182749"/>
              </p:ext>
            </p:extLst>
          </p:nvPr>
        </p:nvGraphicFramePr>
        <p:xfrm>
          <a:off x="546568" y="4005064"/>
          <a:ext cx="8280920" cy="2595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315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Trend delle procedure eseguite dal 2008 al 2016 </a:t>
            </a:r>
            <a:endParaRPr lang="it-IT" sz="2400" dirty="0"/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1392893411"/>
              </p:ext>
            </p:extLst>
          </p:nvPr>
        </p:nvGraphicFramePr>
        <p:xfrm>
          <a:off x="395536" y="1412776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4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Tipologia delle procedure eseguite nel 2016</a:t>
            </a:r>
            <a:br>
              <a:rPr lang="it-IT" sz="2400" dirty="0" smtClean="0"/>
            </a:br>
            <a:r>
              <a:rPr lang="it-IT" sz="2400" dirty="0" smtClean="0"/>
              <a:t>Totale </a:t>
            </a:r>
            <a:r>
              <a:rPr lang="it-IT" sz="2400" dirty="0" smtClean="0">
                <a:solidFill>
                  <a:srgbClr val="FFC000"/>
                </a:solidFill>
              </a:rPr>
              <a:t>15.367 </a:t>
            </a:r>
            <a:r>
              <a:rPr lang="it-IT" sz="2400" dirty="0" smtClean="0"/>
              <a:t>interventi</a:t>
            </a:r>
            <a:endParaRPr lang="it-IT" sz="2400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2344927599"/>
              </p:ext>
            </p:extLst>
          </p:nvPr>
        </p:nvGraphicFramePr>
        <p:xfrm>
          <a:off x="395536" y="1556792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578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Tipologia delle procedure eseguite nel 2016</a:t>
            </a:r>
            <a:br>
              <a:rPr lang="it-IT" sz="2400" dirty="0" smtClean="0"/>
            </a:br>
            <a:r>
              <a:rPr lang="it-IT" sz="2400" dirty="0" smtClean="0"/>
              <a:t>Totale </a:t>
            </a:r>
            <a:r>
              <a:rPr lang="it-IT" sz="2400" dirty="0">
                <a:solidFill>
                  <a:srgbClr val="FFC000"/>
                </a:solidFill>
              </a:rPr>
              <a:t>15.367 </a:t>
            </a:r>
            <a:r>
              <a:rPr lang="it-IT" sz="2400" dirty="0" smtClean="0"/>
              <a:t>interventi</a:t>
            </a:r>
            <a:endParaRPr lang="it-IT" sz="2400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772977940"/>
              </p:ext>
            </p:extLst>
          </p:nvPr>
        </p:nvGraphicFramePr>
        <p:xfrm>
          <a:off x="107504" y="1556792"/>
          <a:ext cx="892899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894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036496" cy="109108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 smtClean="0"/>
              <a:t>Tipologia delle </a:t>
            </a:r>
            <a:r>
              <a:rPr lang="it-IT" sz="2400" dirty="0"/>
              <a:t>procedure eseguite dal </a:t>
            </a:r>
            <a:r>
              <a:rPr lang="it-IT" sz="2400" dirty="0" smtClean="0"/>
              <a:t>2008 </a:t>
            </a:r>
            <a:r>
              <a:rPr lang="it-IT" sz="2400" dirty="0"/>
              <a:t>al </a:t>
            </a:r>
            <a:r>
              <a:rPr lang="it-IT" sz="2400" dirty="0" smtClean="0"/>
              <a:t>2016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980498670"/>
              </p:ext>
            </p:extLst>
          </p:nvPr>
        </p:nvGraphicFramePr>
        <p:xfrm>
          <a:off x="0" y="1340768"/>
          <a:ext cx="903649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50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5364088" y="548680"/>
            <a:ext cx="3456384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Accesso operatorio anno 2015</a:t>
            </a: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4198344303"/>
              </p:ext>
            </p:extLst>
          </p:nvPr>
        </p:nvGraphicFramePr>
        <p:xfrm>
          <a:off x="4644008" y="1340768"/>
          <a:ext cx="4338798" cy="2160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olo 1"/>
          <p:cNvSpPr txBox="1">
            <a:spLocks/>
          </p:cNvSpPr>
          <p:nvPr/>
        </p:nvSpPr>
        <p:spPr>
          <a:xfrm>
            <a:off x="539552" y="548680"/>
            <a:ext cx="36004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Accesso operatorio anno 2016</a:t>
            </a:r>
            <a:endParaRPr kumimoji="0" lang="it-IT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526201004"/>
              </p:ext>
            </p:extLst>
          </p:nvPr>
        </p:nvGraphicFramePr>
        <p:xfrm>
          <a:off x="467544" y="1124743"/>
          <a:ext cx="4032448" cy="2304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214407550"/>
              </p:ext>
            </p:extLst>
          </p:nvPr>
        </p:nvGraphicFramePr>
        <p:xfrm>
          <a:off x="539552" y="3645024"/>
          <a:ext cx="828092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526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796</TotalTime>
  <Words>120</Words>
  <Application>Microsoft Office PowerPoint</Application>
  <PresentationFormat>Presentazione su schermo (4:3)</PresentationFormat>
  <Paragraphs>26</Paragraphs>
  <Slides>9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Arial</vt:lpstr>
      <vt:lpstr>Calibri</vt:lpstr>
      <vt:lpstr>Chiaro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Trend delle procedure eseguite dal 2008 al 2016 </vt:lpstr>
      <vt:lpstr>Tipologia delle procedure eseguite nel 2016 Totale 15.367 interventi</vt:lpstr>
      <vt:lpstr>Tipologia delle procedure eseguite nel 2016 Totale 15.367 interventi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Indagine conoscitiva anno 2009</dc:title>
  <dc:creator>Eliana</dc:creator>
  <cp:lastModifiedBy>Eliana</cp:lastModifiedBy>
  <cp:revision>132</cp:revision>
  <dcterms:created xsi:type="dcterms:W3CDTF">2010-04-22T08:06:16Z</dcterms:created>
  <dcterms:modified xsi:type="dcterms:W3CDTF">2017-04-12T09:29:04Z</dcterms:modified>
</cp:coreProperties>
</file>