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77" r:id="rId4"/>
    <p:sldId id="278" r:id="rId5"/>
    <p:sldId id="279" r:id="rId6"/>
    <p:sldId id="281" r:id="rId7"/>
    <p:sldId id="284" r:id="rId8"/>
    <p:sldId id="282" r:id="rId9"/>
    <p:sldId id="28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90219" autoAdjust="0"/>
  </p:normalViewPr>
  <p:slideViewPr>
    <p:cSldViewPr>
      <p:cViewPr varScale="1">
        <p:scale>
          <a:sx n="101" d="100"/>
          <a:sy n="101" d="100"/>
        </p:scale>
        <p:origin x="23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02624"/>
        <c:axId val="115003168"/>
      </c:barChart>
      <c:catAx>
        <c:axId val="115002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15003168"/>
        <c:crosses val="autoZero"/>
        <c:auto val="1"/>
        <c:lblAlgn val="ctr"/>
        <c:lblOffset val="100"/>
        <c:noMultiLvlLbl val="0"/>
      </c:catAx>
      <c:valAx>
        <c:axId val="1150031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500262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8534</c:v>
                </c:pt>
                <c:pt idx="1">
                  <c:v>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Anno 2014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8534</c:v>
                </c:pt>
                <c:pt idx="1">
                  <c:v>253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Anno 2015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11089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0033472"/>
        <c:axId val="1710040544"/>
      </c:barChart>
      <c:catAx>
        <c:axId val="17100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10040544"/>
        <c:crosses val="autoZero"/>
        <c:auto val="1"/>
        <c:lblAlgn val="ctr"/>
        <c:lblOffset val="100"/>
        <c:noMultiLvlLbl val="0"/>
      </c:catAx>
      <c:valAx>
        <c:axId val="1710040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100334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8.8184646150427731E-2"/>
                  <c:y val="-9.282594331623971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 </a:t>
                    </a:r>
                    <a:r>
                      <a:rPr lang="en-US" dirty="0" err="1" smtClean="0"/>
                      <a:t>centri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Foglio1!$A$2:$A$9</c:f>
              <c:strCache>
                <c:ptCount val="8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</c:strCache>
            </c:strRef>
          </c:cat>
          <c:val>
            <c:numRef>
              <c:f>Foglio1!$B$2:$B$9</c:f>
              <c:numCache>
                <c:formatCode>0.0%</c:formatCode>
                <c:ptCount val="8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3153312"/>
        <c:axId val="1983165824"/>
      </c:barChart>
      <c:catAx>
        <c:axId val="198315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983165824"/>
        <c:crosses val="autoZero"/>
        <c:auto val="1"/>
        <c:lblAlgn val="ctr"/>
        <c:lblOffset val="100"/>
        <c:noMultiLvlLbl val="0"/>
      </c:catAx>
      <c:valAx>
        <c:axId val="19831658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1983153312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28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33</c:v>
                </c:pt>
                <c:pt idx="1">
                  <c:v>31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</c:strCache>
            </c:strRef>
          </c:cat>
          <c:val>
            <c:numRef>
              <c:f>Foglio1!$B$2:$B$9</c:f>
              <c:numCache>
                <c:formatCode>_-* #,##0_-;\-* #,##0_-;_-* "-"??_-;_-@_-</c:formatCode>
                <c:ptCount val="8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3159840"/>
        <c:axId val="1983151680"/>
      </c:barChart>
      <c:catAx>
        <c:axId val="1983159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83151680"/>
        <c:crosses val="autoZero"/>
        <c:auto val="1"/>
        <c:lblAlgn val="ctr"/>
        <c:lblOffset val="100"/>
        <c:noMultiLvlLbl val="0"/>
      </c:catAx>
      <c:valAx>
        <c:axId val="198315168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1983159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Bendaggio gastrico</c:v>
                </c:pt>
                <c:pt idx="1">
                  <c:v>Gastroplastica verticale</c:v>
                </c:pt>
                <c:pt idx="2">
                  <c:v>Sleeve gastrectomy</c:v>
                </c:pt>
                <c:pt idx="3">
                  <c:v>Plicatura Gastrica</c:v>
                </c:pt>
                <c:pt idx="4">
                  <c:v>Bypass gastrico</c:v>
                </c:pt>
                <c:pt idx="5">
                  <c:v>Diversione Biliopancreatica</c:v>
                </c:pt>
                <c:pt idx="6">
                  <c:v>OAGB</c:v>
                </c:pt>
                <c:pt idx="7">
                  <c:v>Altri interventi</c:v>
                </c:pt>
              </c:strCache>
            </c:strRef>
          </c:cat>
          <c:val>
            <c:numRef>
              <c:f>Foglio1!$B$2:$B$9</c:f>
              <c:numCache>
                <c:formatCode>_-* #,##0_-;\-* #,##0_-;_-* "-"??_-;_-@_-</c:formatCode>
                <c:ptCount val="8"/>
                <c:pt idx="0">
                  <c:v>2406</c:v>
                </c:pt>
                <c:pt idx="1">
                  <c:v>51</c:v>
                </c:pt>
                <c:pt idx="2">
                  <c:v>5594</c:v>
                </c:pt>
                <c:pt idx="3">
                  <c:v>180</c:v>
                </c:pt>
                <c:pt idx="4">
                  <c:v>1912</c:v>
                </c:pt>
                <c:pt idx="5">
                  <c:v>143</c:v>
                </c:pt>
                <c:pt idx="6">
                  <c:v>870</c:v>
                </c:pt>
                <c:pt idx="7">
                  <c:v>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3164192"/>
        <c:axId val="1983155488"/>
      </c:barChart>
      <c:catAx>
        <c:axId val="1983164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83155488"/>
        <c:crosses val="autoZero"/>
        <c:auto val="1"/>
        <c:lblAlgn val="ctr"/>
        <c:lblOffset val="100"/>
        <c:noMultiLvlLbl val="0"/>
      </c:catAx>
      <c:valAx>
        <c:axId val="1983155488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1983164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dPt>
            <c:idx val="4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174492036727101"/>
                  <c:y val="6.97382090215514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4375649569402578E-2"/>
                  <c:y val="-4.93622599147358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5776499743755958E-2"/>
                  <c:y val="2.5083552076303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553136121076153"/>
                  <c:y val="-2.78864122891817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1178090427228516"/>
                  <c:y val="0.10831228122248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2220257336998398"/>
                  <c:y val="9.202957548661711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12296544783554515"/>
                  <c:y val="-5.1514591247738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0.1438776067892098"/>
                  <c:y val="-5.26162515939356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38166279015593"/>
                      <c:h val="8.514725561173136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1.074005062239467E-2"/>
                  <c:y val="-5.528003107449090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Foglio1!$A$2:$A$9</c:f>
              <c:strCache>
                <c:ptCount val="8"/>
                <c:pt idx="0">
                  <c:v>Bendaggio gastrico</c:v>
                </c:pt>
                <c:pt idx="1">
                  <c:v>Bypass gastrico</c:v>
                </c:pt>
                <c:pt idx="2">
                  <c:v>Diversione Biliopancreatica</c:v>
                </c:pt>
                <c:pt idx="3">
                  <c:v>Sleeve gastrectomy</c:v>
                </c:pt>
                <c:pt idx="4">
                  <c:v>Plicatura Gastrica</c:v>
                </c:pt>
                <c:pt idx="5">
                  <c:v>OAGB</c:v>
                </c:pt>
                <c:pt idx="6">
                  <c:v>Gastroplastica verticale</c:v>
                </c:pt>
                <c:pt idx="7">
                  <c:v>Altre tipologie</c:v>
                </c:pt>
              </c:strCache>
            </c:strRef>
          </c:cat>
          <c:val>
            <c:numRef>
              <c:f>Foglio1!$B$2:$B$9</c:f>
              <c:numCache>
                <c:formatCode>_-* #,##0_-;\-* #,##0_-;_-* "-"??_-;_-@_-</c:formatCode>
                <c:ptCount val="8"/>
                <c:pt idx="0">
                  <c:v>2406</c:v>
                </c:pt>
                <c:pt idx="1">
                  <c:v>1912</c:v>
                </c:pt>
                <c:pt idx="2">
                  <c:v>143</c:v>
                </c:pt>
                <c:pt idx="3">
                  <c:v>5594</c:v>
                </c:pt>
                <c:pt idx="4">
                  <c:v>180</c:v>
                </c:pt>
                <c:pt idx="5">
                  <c:v>870</c:v>
                </c:pt>
                <c:pt idx="6">
                  <c:v>51</c:v>
                </c:pt>
                <c:pt idx="7">
                  <c:v>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  <c:pt idx="6">
                  <c:v>2182</c:v>
                </c:pt>
                <c:pt idx="7">
                  <c:v>2406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Foglio1!$C$2:$C$9</c:f>
              <c:numCache>
                <c:formatCode>General</c:formatCode>
                <c:ptCount val="8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  <c:pt idx="6">
                  <c:v>1628</c:v>
                </c:pt>
                <c:pt idx="7">
                  <c:v>1912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Foglio1!$D$2:$D$9</c:f>
              <c:numCache>
                <c:formatCode>General</c:formatCode>
                <c:ptCount val="8"/>
                <c:pt idx="0">
                  <c:v>513</c:v>
                </c:pt>
                <c:pt idx="1">
                  <c:v>450</c:v>
                </c:pt>
                <c:pt idx="2">
                  <c:v>437</c:v>
                </c:pt>
                <c:pt idx="3">
                  <c:v>447</c:v>
                </c:pt>
                <c:pt idx="4">
                  <c:v>246</c:v>
                </c:pt>
                <c:pt idx="5">
                  <c:v>202</c:v>
                </c:pt>
                <c:pt idx="6">
                  <c:v>124</c:v>
                </c:pt>
                <c:pt idx="7">
                  <c:v>143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Foglio1!$E$2:$E$9</c:f>
              <c:numCache>
                <c:formatCode>General</c:formatCode>
                <c:ptCount val="8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  <c:pt idx="6">
                  <c:v>3799</c:v>
                </c:pt>
                <c:pt idx="7">
                  <c:v>5594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Foglio1!$F$2:$F$9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  <c:pt idx="6">
                  <c:v>268</c:v>
                </c:pt>
                <c:pt idx="7">
                  <c:v>180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Foglio1!$G$2:$G$9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  <c:pt idx="6">
                  <c:v>477</c:v>
                </c:pt>
                <c:pt idx="7">
                  <c:v>870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Foglio1!$H$2:$H$9</c:f>
              <c:numCache>
                <c:formatCode>General</c:formatCode>
                <c:ptCount val="8"/>
                <c:pt idx="0">
                  <c:v>339</c:v>
                </c:pt>
                <c:pt idx="1">
                  <c:v>283</c:v>
                </c:pt>
                <c:pt idx="2">
                  <c:v>120</c:v>
                </c:pt>
                <c:pt idx="3">
                  <c:v>160</c:v>
                </c:pt>
                <c:pt idx="4">
                  <c:v>38</c:v>
                </c:pt>
                <c:pt idx="5">
                  <c:v>23</c:v>
                </c:pt>
                <c:pt idx="6">
                  <c:v>40</c:v>
                </c:pt>
                <c:pt idx="7">
                  <c:v>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1983160384"/>
        <c:axId val="1710036736"/>
      </c:barChart>
      <c:catAx>
        <c:axId val="1983160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10036736"/>
        <c:crosses val="autoZero"/>
        <c:auto val="1"/>
        <c:lblAlgn val="ctr"/>
        <c:lblOffset val="100"/>
        <c:noMultiLvlLbl val="0"/>
      </c:catAx>
      <c:valAx>
        <c:axId val="171003673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9831603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11089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</a:t>
            </a:r>
            <a:r>
              <a:rPr lang="it-IT" sz="1050" dirty="0" smtClean="0"/>
              <a:t>20 </a:t>
            </a:r>
            <a:r>
              <a:rPr lang="it-IT" sz="1050" dirty="0" smtClean="0"/>
              <a:t>giugno 2016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 smtClean="0"/>
              <a:t>Presidente N. Di Lorenzo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231550291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385033209"/>
              </p:ext>
            </p:extLst>
          </p:nvPr>
        </p:nvGraphicFramePr>
        <p:xfrm>
          <a:off x="323528" y="3861048"/>
          <a:ext cx="857537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109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56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25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21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7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78 unità operative nel 2014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-36512" y="3566486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</a:t>
            </a:r>
            <a:r>
              <a:rPr lang="it-IT" sz="2400" dirty="0" smtClean="0"/>
              <a:t>100 unità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operative nel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4001589293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4174027828"/>
              </p:ext>
            </p:extLst>
          </p:nvPr>
        </p:nvGraphicFramePr>
        <p:xfrm>
          <a:off x="546568" y="4005064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2015 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929804452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2015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11.483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799474825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2015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11.483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946846464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</a:t>
            </a:r>
            <a:r>
              <a:rPr lang="it-IT" sz="2400" dirty="0" smtClean="0"/>
              <a:t>2008 </a:t>
            </a:r>
            <a:r>
              <a:rPr lang="it-IT" sz="2400" dirty="0"/>
              <a:t>al </a:t>
            </a:r>
            <a:r>
              <a:rPr lang="it-IT" sz="2400" dirty="0" smtClean="0"/>
              <a:t>2015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784854426"/>
              </p:ext>
            </p:extLst>
          </p:nvPr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364088" y="548680"/>
            <a:ext cx="3456384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2015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198344303"/>
              </p:ext>
            </p:extLst>
          </p:nvPr>
        </p:nvGraphicFramePr>
        <p:xfrm>
          <a:off x="4644008" y="1340768"/>
          <a:ext cx="4338798" cy="2160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/>
          <p:cNvSpPr txBox="1">
            <a:spLocks/>
          </p:cNvSpPr>
          <p:nvPr/>
        </p:nvSpPr>
        <p:spPr>
          <a:xfrm>
            <a:off x="539552" y="548680"/>
            <a:ext cx="36004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2014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665025515"/>
              </p:ext>
            </p:extLst>
          </p:nvPr>
        </p:nvGraphicFramePr>
        <p:xfrm>
          <a:off x="467544" y="1124743"/>
          <a:ext cx="4032448" cy="230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944353895"/>
              </p:ext>
            </p:extLst>
          </p:nvPr>
        </p:nvGraphicFramePr>
        <p:xfrm>
          <a:off x="539552" y="3645024"/>
          <a:ext cx="82809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777</TotalTime>
  <Words>97</Words>
  <Application>Microsoft Office PowerPoint</Application>
  <PresentationFormat>Presentazione su schermo (4:3)</PresentationFormat>
  <Paragraphs>20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Trend delle procedure eseguite dal 2008 al 2015 </vt:lpstr>
      <vt:lpstr>Tipologia delle procedure eseguite nel 2015 Totale 11.483 interventi</vt:lpstr>
      <vt:lpstr>Tipologia delle procedure eseguite nel 2015 Totale 11.483 interventi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123</cp:revision>
  <dcterms:created xsi:type="dcterms:W3CDTF">2010-04-22T08:06:16Z</dcterms:created>
  <dcterms:modified xsi:type="dcterms:W3CDTF">2016-06-20T08:49:24Z</dcterms:modified>
</cp:coreProperties>
</file>