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0"/>
  </p:notesMasterIdLst>
  <p:sldIdLst>
    <p:sldId id="275" r:id="rId2"/>
    <p:sldId id="276" r:id="rId3"/>
    <p:sldId id="277" r:id="rId4"/>
    <p:sldId id="278" r:id="rId5"/>
    <p:sldId id="279" r:id="rId6"/>
    <p:sldId id="281" r:id="rId7"/>
    <p:sldId id="282" r:id="rId8"/>
    <p:sldId id="28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9" autoAdjust="0"/>
    <p:restoredTop sz="76800" autoAdjust="0"/>
  </p:normalViewPr>
  <p:slideViewPr>
    <p:cSldViewPr>
      <p:cViewPr>
        <p:scale>
          <a:sx n="77" d="100"/>
          <a:sy n="77" d="100"/>
        </p:scale>
        <p:origin x="-298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Centri</c:v>
                </c:pt>
              </c:strCache>
            </c:strRef>
          </c:tx>
          <c:invertIfNegative val="0"/>
          <c:cat>
            <c:strRef>
              <c:f>Foglio1!$A$2:$A$8</c:f>
              <c:strCache>
                <c:ptCount val="7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91</c:v>
                </c:pt>
                <c:pt idx="1">
                  <c:v>93</c:v>
                </c:pt>
                <c:pt idx="2">
                  <c:v>97</c:v>
                </c:pt>
                <c:pt idx="3">
                  <c:v>98</c:v>
                </c:pt>
                <c:pt idx="4">
                  <c:v>100</c:v>
                </c:pt>
                <c:pt idx="5">
                  <c:v>77</c:v>
                </c:pt>
                <c:pt idx="6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919168"/>
        <c:axId val="69283200"/>
      </c:barChart>
      <c:catAx>
        <c:axId val="118919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69283200"/>
        <c:crosses val="autoZero"/>
        <c:auto val="1"/>
        <c:lblAlgn val="ctr"/>
        <c:lblOffset val="100"/>
        <c:noMultiLvlLbl val="0"/>
      </c:catAx>
      <c:valAx>
        <c:axId val="692832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18919168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Partecipazione</c:v>
                </c:pt>
              </c:strCache>
            </c:strRef>
          </c:tx>
          <c:invertIfNegative val="0"/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78 </a:t>
                    </a:r>
                    <a:r>
                      <a:rPr lang="en-US" dirty="0" err="1" smtClean="0"/>
                      <a:t>centri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Foglio1!$A$2:$A$8</c:f>
              <c:strCache>
                <c:ptCount val="7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</c:strCache>
            </c:strRef>
          </c:cat>
          <c:val>
            <c:numRef>
              <c:f>Foglio1!$B$2:$B$8</c:f>
              <c:numCache>
                <c:formatCode>0.00%</c:formatCode>
                <c:ptCount val="7"/>
                <c:pt idx="0">
                  <c:v>0.93400000000000005</c:v>
                </c:pt>
                <c:pt idx="1">
                  <c:v>0.91400000000000003</c:v>
                </c:pt>
                <c:pt idx="2">
                  <c:v>0.91800000000000004</c:v>
                </c:pt>
                <c:pt idx="3">
                  <c:v>0.91800000000000004</c:v>
                </c:pt>
                <c:pt idx="4">
                  <c:v>0.78</c:v>
                </c:pt>
                <c:pt idx="5">
                  <c:v>1</c:v>
                </c:pt>
                <c:pt idx="6">
                  <c:v>0.92769999999999997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071360"/>
        <c:axId val="119559808"/>
      </c:barChart>
      <c:catAx>
        <c:axId val="1330713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19559808"/>
        <c:crosses val="autoZero"/>
        <c:auto val="1"/>
        <c:lblAlgn val="ctr"/>
        <c:lblOffset val="100"/>
        <c:noMultiLvlLbl val="0"/>
      </c:catAx>
      <c:valAx>
        <c:axId val="11955980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0%" sourceLinked="1"/>
        <c:majorTickMark val="out"/>
        <c:minorTickMark val="none"/>
        <c:tickLblPos val="nextTo"/>
        <c:crossAx val="133071360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1448389792438523E-3"/>
                  <c:y val="-0.1904843260309578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9518145326847741"/>
                  <c:y val="-2.18305847153933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Foglio1!$A$2:$A$4</c:f>
              <c:strCache>
                <c:ptCount val="3"/>
                <c:pt idx="0">
                  <c:v>Centri con casistica &lt;50 interventi</c:v>
                </c:pt>
                <c:pt idx="1">
                  <c:v>Centri con casistica tra 50 e 100 interventi</c:v>
                </c:pt>
                <c:pt idx="2">
                  <c:v>Centri con casistica oltre 100 interventi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28</c:v>
                </c:pt>
                <c:pt idx="1">
                  <c:v>20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1448389792438523E-3"/>
                  <c:y val="-0.1904843260309578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9518145326847741"/>
                  <c:y val="-2.18305847153933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Foglio1!$A$2:$A$4</c:f>
              <c:strCache>
                <c:ptCount val="3"/>
                <c:pt idx="0">
                  <c:v>Centri con casistica &lt;50 interventi</c:v>
                </c:pt>
                <c:pt idx="1">
                  <c:v>Centri con casistica tra 50 e 100 interventi</c:v>
                </c:pt>
                <c:pt idx="2">
                  <c:v>Centri con casistica oltre 100 interventi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29</c:v>
                </c:pt>
                <c:pt idx="1">
                  <c:v>23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Foglio1!$A$2:$A$8</c:f>
              <c:strCache>
                <c:ptCount val="7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</c:strCache>
            </c:strRef>
          </c:cat>
          <c:val>
            <c:numRef>
              <c:f>Foglio1!$B$2:$B$8</c:f>
              <c:numCache>
                <c:formatCode>_-* #,##0_-;\-* #,##0_-;_-* "-"??_-;_-@_-</c:formatCode>
                <c:ptCount val="7"/>
                <c:pt idx="0">
                  <c:v>5974</c:v>
                </c:pt>
                <c:pt idx="1">
                  <c:v>5763</c:v>
                </c:pt>
                <c:pt idx="2">
                  <c:v>6504</c:v>
                </c:pt>
                <c:pt idx="3">
                  <c:v>7214</c:v>
                </c:pt>
                <c:pt idx="4">
                  <c:v>7645</c:v>
                </c:pt>
                <c:pt idx="5">
                  <c:v>8106</c:v>
                </c:pt>
                <c:pt idx="6">
                  <c:v>8787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070848"/>
        <c:axId val="119926144"/>
      </c:barChart>
      <c:catAx>
        <c:axId val="133070848"/>
        <c:scaling>
          <c:orientation val="minMax"/>
        </c:scaling>
        <c:delete val="0"/>
        <c:axPos val="b"/>
        <c:majorTickMark val="none"/>
        <c:minorTickMark val="none"/>
        <c:tickLblPos val="nextTo"/>
        <c:crossAx val="119926144"/>
        <c:crosses val="autoZero"/>
        <c:auto val="1"/>
        <c:lblAlgn val="ctr"/>
        <c:lblOffset val="100"/>
        <c:noMultiLvlLbl val="0"/>
      </c:catAx>
      <c:valAx>
        <c:axId val="119926144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1330708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Foglio1!$A$2:$A$10</c:f>
              <c:strCache>
                <c:ptCount val="9"/>
                <c:pt idx="0">
                  <c:v>Bendaggio gastrico</c:v>
                </c:pt>
                <c:pt idx="1">
                  <c:v>Bypass gastrico</c:v>
                </c:pt>
                <c:pt idx="2">
                  <c:v>Diversione Biliopancreatica</c:v>
                </c:pt>
                <c:pt idx="3">
                  <c:v>Duodenal switch</c:v>
                </c:pt>
                <c:pt idx="4">
                  <c:v>Sleeve gastrectomy</c:v>
                </c:pt>
                <c:pt idx="5">
                  <c:v>Plicatura Gastrica</c:v>
                </c:pt>
                <c:pt idx="6">
                  <c:v>Mini gastric Bypass</c:v>
                </c:pt>
                <c:pt idx="7">
                  <c:v>Gastroplastica verticale</c:v>
                </c:pt>
                <c:pt idx="8">
                  <c:v>Altre tipologie</c:v>
                </c:pt>
              </c:strCache>
            </c:strRef>
          </c:cat>
          <c:val>
            <c:numRef>
              <c:f>Foglio1!$B$2:$B$10</c:f>
              <c:numCache>
                <c:formatCode>_-* #,##0_-;\-* #,##0_-;_-* "-"??_-;_-@_-</c:formatCode>
                <c:ptCount val="9"/>
                <c:pt idx="0">
                  <c:v>2182</c:v>
                </c:pt>
                <c:pt idx="1">
                  <c:v>1628</c:v>
                </c:pt>
                <c:pt idx="2">
                  <c:v>110</c:v>
                </c:pt>
                <c:pt idx="3">
                  <c:v>14</c:v>
                </c:pt>
                <c:pt idx="4">
                  <c:v>3799</c:v>
                </c:pt>
                <c:pt idx="5">
                  <c:v>268</c:v>
                </c:pt>
                <c:pt idx="6">
                  <c:v>477</c:v>
                </c:pt>
                <c:pt idx="7">
                  <c:v>40</c:v>
                </c:pt>
                <c:pt idx="8">
                  <c:v>269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806976"/>
        <c:axId val="119928448"/>
      </c:barChart>
      <c:catAx>
        <c:axId val="1198069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19928448"/>
        <c:crosses val="autoZero"/>
        <c:auto val="1"/>
        <c:lblAlgn val="ctr"/>
        <c:lblOffset val="100"/>
        <c:noMultiLvlLbl val="0"/>
      </c:catAx>
      <c:valAx>
        <c:axId val="119928448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1198069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BG</c:v>
                </c:pt>
              </c:strCache>
            </c:strRef>
          </c:tx>
          <c:invertIfNegative val="0"/>
          <c:cat>
            <c:strRef>
              <c:f>Foglio1!$A$2:$A$8</c:f>
              <c:strCache>
                <c:ptCount val="7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3185</c:v>
                </c:pt>
                <c:pt idx="1">
                  <c:v>2532</c:v>
                </c:pt>
                <c:pt idx="2">
                  <c:v>2667</c:v>
                </c:pt>
                <c:pt idx="3">
                  <c:v>2623</c:v>
                </c:pt>
                <c:pt idx="4">
                  <c:v>2556</c:v>
                </c:pt>
                <c:pt idx="5">
                  <c:v>2283</c:v>
                </c:pt>
                <c:pt idx="6">
                  <c:v>2182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By pass gastrico</c:v>
                </c:pt>
              </c:strCache>
            </c:strRef>
          </c:tx>
          <c:invertIfNegative val="0"/>
          <c:cat>
            <c:strRef>
              <c:f>Foglio1!$A$2:$A$8</c:f>
              <c:strCache>
                <c:ptCount val="7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</c:strCache>
            </c:strRef>
          </c:cat>
          <c:val>
            <c:numRef>
              <c:f>Foglio1!$C$2:$C$8</c:f>
              <c:numCache>
                <c:formatCode>General</c:formatCode>
                <c:ptCount val="7"/>
                <c:pt idx="0">
                  <c:v>1407</c:v>
                </c:pt>
                <c:pt idx="1">
                  <c:v>1466</c:v>
                </c:pt>
                <c:pt idx="2">
                  <c:v>1647</c:v>
                </c:pt>
                <c:pt idx="3">
                  <c:v>1796</c:v>
                </c:pt>
                <c:pt idx="4">
                  <c:v>1593</c:v>
                </c:pt>
                <c:pt idx="5">
                  <c:v>1805</c:v>
                </c:pt>
                <c:pt idx="6">
                  <c:v>1628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Diversione + Duodenal sweetch</c:v>
                </c:pt>
              </c:strCache>
            </c:strRef>
          </c:tx>
          <c:invertIfNegative val="0"/>
          <c:cat>
            <c:strRef>
              <c:f>Foglio1!$A$2:$A$8</c:f>
              <c:strCache>
                <c:ptCount val="7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</c:strCache>
            </c:strRef>
          </c:cat>
          <c:val>
            <c:numRef>
              <c:f>Foglio1!$D$2:$D$8</c:f>
              <c:numCache>
                <c:formatCode>General</c:formatCode>
                <c:ptCount val="7"/>
                <c:pt idx="0">
                  <c:v>513</c:v>
                </c:pt>
                <c:pt idx="1">
                  <c:v>450</c:v>
                </c:pt>
                <c:pt idx="2">
                  <c:v>437</c:v>
                </c:pt>
                <c:pt idx="3">
                  <c:v>447</c:v>
                </c:pt>
                <c:pt idx="4">
                  <c:v>246</c:v>
                </c:pt>
                <c:pt idx="5">
                  <c:v>202</c:v>
                </c:pt>
                <c:pt idx="6">
                  <c:v>124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Sleeve gastrectomy</c:v>
                </c:pt>
              </c:strCache>
            </c:strRef>
          </c:tx>
          <c:invertIfNegative val="0"/>
          <c:cat>
            <c:strRef>
              <c:f>Foglio1!$A$2:$A$8</c:f>
              <c:strCache>
                <c:ptCount val="7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</c:strCache>
            </c:strRef>
          </c:cat>
          <c:val>
            <c:numRef>
              <c:f>Foglio1!$E$2:$E$8</c:f>
              <c:numCache>
                <c:formatCode>General</c:formatCode>
                <c:ptCount val="7"/>
                <c:pt idx="0">
                  <c:v>530</c:v>
                </c:pt>
                <c:pt idx="1">
                  <c:v>1032</c:v>
                </c:pt>
                <c:pt idx="2">
                  <c:v>1633</c:v>
                </c:pt>
                <c:pt idx="3">
                  <c:v>2188</c:v>
                </c:pt>
                <c:pt idx="4">
                  <c:v>2383</c:v>
                </c:pt>
                <c:pt idx="5">
                  <c:v>2889</c:v>
                </c:pt>
                <c:pt idx="6">
                  <c:v>3799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Gastric Plication</c:v>
                </c:pt>
              </c:strCache>
            </c:strRef>
          </c:tx>
          <c:invertIfNegative val="0"/>
          <c:cat>
            <c:strRef>
              <c:f>Foglio1!$A$2:$A$8</c:f>
              <c:strCache>
                <c:ptCount val="7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</c:strCache>
            </c:str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203</c:v>
                </c:pt>
                <c:pt idx="5">
                  <c:v>112</c:v>
                </c:pt>
                <c:pt idx="6">
                  <c:v>268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Mini gastric Bypass</c:v>
                </c:pt>
              </c:strCache>
            </c:strRef>
          </c:tx>
          <c:invertIfNegative val="0"/>
          <c:cat>
            <c:strRef>
              <c:f>Foglio1!$A$2:$A$8</c:f>
              <c:strCache>
                <c:ptCount val="7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</c:strCache>
            </c:str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348</c:v>
                </c:pt>
                <c:pt idx="5">
                  <c:v>538</c:v>
                </c:pt>
                <c:pt idx="6">
                  <c:v>477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Varie</c:v>
                </c:pt>
              </c:strCache>
            </c:strRef>
          </c:tx>
          <c:invertIfNegative val="0"/>
          <c:cat>
            <c:strRef>
              <c:f>Foglio1!$A$2:$A$8</c:f>
              <c:strCache>
                <c:ptCount val="7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</c:strCache>
            </c:strRef>
          </c:cat>
          <c:val>
            <c:numRef>
              <c:f>Foglio1!$H$2:$H$8</c:f>
              <c:numCache>
                <c:formatCode>General</c:formatCode>
                <c:ptCount val="7"/>
                <c:pt idx="0">
                  <c:v>339</c:v>
                </c:pt>
                <c:pt idx="1">
                  <c:v>283</c:v>
                </c:pt>
                <c:pt idx="2">
                  <c:v>120</c:v>
                </c:pt>
                <c:pt idx="3">
                  <c:v>160</c:v>
                </c:pt>
                <c:pt idx="4">
                  <c:v>38</c:v>
                </c:pt>
                <c:pt idx="5">
                  <c:v>23</c:v>
                </c:pt>
                <c:pt idx="6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27"/>
        <c:axId val="133073920"/>
        <c:axId val="135627328"/>
      </c:barChart>
      <c:catAx>
        <c:axId val="1330739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35627328"/>
        <c:crosses val="autoZero"/>
        <c:auto val="1"/>
        <c:lblAlgn val="ctr"/>
        <c:lblOffset val="100"/>
        <c:noMultiLvlLbl val="0"/>
      </c:catAx>
      <c:valAx>
        <c:axId val="135627328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1330739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4470650604039165"/>
                  <c:y val="-5.124540255761055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5909077735324095"/>
                  <c:y val="5.569556598974383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Foglio1!$A$2:$A$3</c:f>
              <c:strCache>
                <c:ptCount val="2"/>
                <c:pt idx="0">
                  <c:v>Laparoscopia</c:v>
                </c:pt>
                <c:pt idx="1">
                  <c:v>Laparotomia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7785</c:v>
                </c:pt>
                <c:pt idx="1">
                  <c:v>321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4470650604039165"/>
                  <c:y val="-5.124540255761055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5909077735324095"/>
                  <c:y val="5.569556598974383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Foglio1!$A$2:$A$3</c:f>
              <c:strCache>
                <c:ptCount val="2"/>
                <c:pt idx="0">
                  <c:v>Laparoscopia</c:v>
                </c:pt>
                <c:pt idx="1">
                  <c:v>Laparotomia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8534</c:v>
                </c:pt>
                <c:pt idx="1">
                  <c:v>253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DB037-0304-4332-9558-712D25425B7A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DE876-50E0-45CD-9672-E83933FE2C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89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25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8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51520" y="6525344"/>
            <a:ext cx="8753093" cy="19757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050" dirty="0" smtClean="0"/>
              <a:t>Dati Ufficiali SICOB</a:t>
            </a:r>
            <a:r>
              <a:rPr lang="it-IT" sz="1050" baseline="0" dirty="0" smtClean="0"/>
              <a:t> - </a:t>
            </a:r>
            <a:r>
              <a:rPr lang="it-IT" sz="1050" dirty="0" smtClean="0"/>
              <a:t>aggiornati al 24 febbraio 2015</a:t>
            </a:r>
          </a:p>
          <a:p>
            <a:pPr algn="l"/>
            <a:endParaRPr lang="it-IT" sz="1050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597352"/>
            <a:ext cx="1440160" cy="1261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9DC9D6-4116-47A4-B2D7-66B5F23EBDCD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11560" y="476672"/>
            <a:ext cx="8137630" cy="2301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Indagine conoscitiva</a:t>
            </a:r>
            <a:br>
              <a:rPr lang="it-IT" dirty="0"/>
            </a:br>
            <a:r>
              <a:rPr lang="it-IT" dirty="0"/>
              <a:t>anno </a:t>
            </a:r>
            <a:r>
              <a:rPr lang="it-IT" dirty="0" smtClean="0"/>
              <a:t>2014</a:t>
            </a:r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12958" y="347592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 smtClean="0"/>
              <a:t>Presidente N. Di Lorenzo</a:t>
            </a:r>
            <a:endParaRPr lang="it-IT" i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790" y="3584520"/>
            <a:ext cx="3387854" cy="2853911"/>
          </a:xfrm>
          <a:prstGeom prst="rect">
            <a:avLst/>
          </a:prstGeom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620670" y="288037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smtClean="0"/>
              <a:t>Dati Ufficiali Società Italiana di Chirurgia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8747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18244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Evoluzione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numero dei centri SICOB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dal 2008 al 2014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2916304815"/>
              </p:ext>
            </p:extLst>
          </p:nvPr>
        </p:nvGraphicFramePr>
        <p:xfrm>
          <a:off x="467544" y="1124744"/>
          <a:ext cx="835292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3729854939"/>
              </p:ext>
            </p:extLst>
          </p:nvPr>
        </p:nvGraphicFramePr>
        <p:xfrm>
          <a:off x="539552" y="3861048"/>
          <a:ext cx="835292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857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26126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Distribuzione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dei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83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censiti nel 2014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Users\Eliana\Desktop\Italia%20muta%20regioni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r="-1"/>
          <a:stretch/>
        </p:blipFill>
        <p:spPr bwMode="auto">
          <a:xfrm>
            <a:off x="2265638" y="692696"/>
            <a:ext cx="5114674" cy="595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148064" y="107064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NORD 46 centri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156096" y="2636912"/>
            <a:ext cx="22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CENTRO 16 centri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444208" y="36827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SUD 17 centri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806751" y="52292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ISOLE 4 centri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448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36512" y="404664"/>
            <a:ext cx="91440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Classificazione delle 78 unità operative nel 2014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-36512" y="3566486"/>
            <a:ext cx="9107488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Classificazione delle </a:t>
            </a:r>
            <a:r>
              <a:rPr lang="it-IT" sz="2400" dirty="0" smtClean="0"/>
              <a:t>77 unità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operative nel 2013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539552" y="3645024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4001589293"/>
              </p:ext>
            </p:extLst>
          </p:nvPr>
        </p:nvGraphicFramePr>
        <p:xfrm>
          <a:off x="539552" y="987258"/>
          <a:ext cx="8280920" cy="2595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1569037310"/>
              </p:ext>
            </p:extLst>
          </p:nvPr>
        </p:nvGraphicFramePr>
        <p:xfrm>
          <a:off x="546568" y="4005064"/>
          <a:ext cx="8280920" cy="2595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31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Trend delle procedure eseguite dal 2008 al 2014 </a:t>
            </a:r>
            <a:br>
              <a:rPr lang="it-IT" sz="2400" dirty="0" smtClean="0"/>
            </a:br>
            <a:r>
              <a:rPr lang="it-IT" sz="1600" dirty="0"/>
              <a:t>(dati aggiornati al </a:t>
            </a:r>
            <a:r>
              <a:rPr lang="it-IT" sz="1600" dirty="0" smtClean="0"/>
              <a:t>24 febbraio 2015)</a:t>
            </a:r>
            <a:endParaRPr lang="it-IT" sz="2400" dirty="0"/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2620664435"/>
              </p:ext>
            </p:extLst>
          </p:nvPr>
        </p:nvGraphicFramePr>
        <p:xfrm>
          <a:off x="395536" y="1412776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4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Tipologia delle procedure eseguite nel 2014 </a:t>
            </a:r>
            <a:br>
              <a:rPr lang="it-IT" sz="2400" dirty="0" smtClean="0"/>
            </a:br>
            <a:r>
              <a:rPr lang="it-IT" sz="2400" dirty="0" smtClean="0"/>
              <a:t>Totale </a:t>
            </a:r>
            <a:r>
              <a:rPr lang="it-IT" sz="2400" dirty="0" smtClean="0">
                <a:solidFill>
                  <a:srgbClr val="FFC000"/>
                </a:solidFill>
              </a:rPr>
              <a:t>8.787 </a:t>
            </a:r>
            <a:r>
              <a:rPr lang="it-IT" sz="2400" dirty="0" smtClean="0"/>
              <a:t>interventi</a:t>
            </a:r>
            <a:br>
              <a:rPr lang="it-IT" sz="2400" dirty="0" smtClean="0"/>
            </a:br>
            <a:r>
              <a:rPr lang="it-IT" sz="1600" dirty="0"/>
              <a:t>(dati aggiornati al 24 febbraio 2015)</a:t>
            </a:r>
            <a:endParaRPr lang="it-IT" sz="2400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35642189"/>
              </p:ext>
            </p:extLst>
          </p:nvPr>
        </p:nvGraphicFramePr>
        <p:xfrm>
          <a:off x="395536" y="1556792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57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036496" cy="109108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 smtClean="0"/>
              <a:t>Tipologia delle </a:t>
            </a:r>
            <a:r>
              <a:rPr lang="it-IT" sz="2400" dirty="0"/>
              <a:t>procedure eseguite dal 2008 al </a:t>
            </a:r>
            <a:r>
              <a:rPr lang="it-IT" sz="2400" dirty="0" smtClean="0"/>
              <a:t>2014</a:t>
            </a:r>
          </a:p>
          <a:p>
            <a:pPr lvl="0" algn="ctr">
              <a:spcBef>
                <a:spcPct val="0"/>
              </a:spcBef>
              <a:defRPr/>
            </a:pPr>
            <a:r>
              <a:rPr lang="it-IT" sz="1600" dirty="0"/>
              <a:t>(dati aggiornati al 24 febbraio 2015)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2208448045"/>
              </p:ext>
            </p:extLst>
          </p:nvPr>
        </p:nvGraphicFramePr>
        <p:xfrm>
          <a:off x="0" y="1340768"/>
          <a:ext cx="90364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5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971600" y="3356992"/>
            <a:ext cx="74676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Accesso operatorio anno 2013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366322774"/>
              </p:ext>
            </p:extLst>
          </p:nvPr>
        </p:nvGraphicFramePr>
        <p:xfrm>
          <a:off x="449226" y="4005063"/>
          <a:ext cx="8280920" cy="228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olo 1"/>
          <p:cNvSpPr txBox="1">
            <a:spLocks/>
          </p:cNvSpPr>
          <p:nvPr/>
        </p:nvSpPr>
        <p:spPr>
          <a:xfrm>
            <a:off x="989918" y="476672"/>
            <a:ext cx="74676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Accesso operatorio anno 2014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1359486101"/>
              </p:ext>
            </p:extLst>
          </p:nvPr>
        </p:nvGraphicFramePr>
        <p:xfrm>
          <a:off x="467544" y="1124743"/>
          <a:ext cx="8280920" cy="228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2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643</TotalTime>
  <Words>139</Words>
  <Application>Microsoft Office PowerPoint</Application>
  <PresentationFormat>Presentazione su schermo (4:3)</PresentationFormat>
  <Paragraphs>30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Chiaro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Trend delle procedure eseguite dal 2008 al 2014  (dati aggiornati al 24 febbraio 2015)</vt:lpstr>
      <vt:lpstr>Tipologia delle procedure eseguite nel 2014  Totale 8.787 interventi (dati aggiornati al 24 febbraio 2015)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Indagine conoscitiva anno 2009</dc:title>
  <dc:creator>Eliana</dc:creator>
  <cp:lastModifiedBy>Eliana</cp:lastModifiedBy>
  <cp:revision>99</cp:revision>
  <dcterms:created xsi:type="dcterms:W3CDTF">2010-04-22T08:06:16Z</dcterms:created>
  <dcterms:modified xsi:type="dcterms:W3CDTF">2015-03-02T10:03:08Z</dcterms:modified>
</cp:coreProperties>
</file>