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59" autoAdjust="0"/>
    <p:restoredTop sz="76800" autoAdjust="0"/>
  </p:normalViewPr>
  <p:slideViewPr>
    <p:cSldViewPr>
      <p:cViewPr>
        <p:scale>
          <a:sx n="77" d="100"/>
          <a:sy n="77" d="100"/>
        </p:scale>
        <p:origin x="-27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85600"/>
        <c:axId val="70383232"/>
      </c:barChart>
      <c:catAx>
        <c:axId val="84185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70383232"/>
        <c:crosses val="autoZero"/>
        <c:auto val="1"/>
        <c:lblAlgn val="ctr"/>
        <c:lblOffset val="100"/>
        <c:noMultiLvlLbl val="0"/>
      </c:catAx>
      <c:valAx>
        <c:axId val="703832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418560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Partecipazione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</c:strCache>
            </c:strRef>
          </c:cat>
          <c:val>
            <c:numRef>
              <c:f>Foglio1!$B$2:$B$7</c:f>
              <c:numCache>
                <c:formatCode>0.00%</c:formatCode>
                <c:ptCount val="6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288000"/>
        <c:axId val="70384960"/>
      </c:barChart>
      <c:catAx>
        <c:axId val="84288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70384960"/>
        <c:crosses val="autoZero"/>
        <c:auto val="1"/>
        <c:lblAlgn val="ctr"/>
        <c:lblOffset val="100"/>
        <c:noMultiLvlLbl val="0"/>
      </c:catAx>
      <c:valAx>
        <c:axId val="703849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0%" sourceLinked="1"/>
        <c:majorTickMark val="out"/>
        <c:minorTickMark val="none"/>
        <c:tickLblPos val="nextTo"/>
        <c:crossAx val="8428800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27</c:v>
                </c:pt>
                <c:pt idx="1">
                  <c:v>25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29</c:v>
                </c:pt>
                <c:pt idx="1">
                  <c:v>23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Foglio1!$B$2:$B$7</c:f>
              <c:numCache>
                <c:formatCode>_-* #,##0_-;\-* #,##0_-;_-* "-"??_-;_-@_-</c:formatCode>
                <c:ptCount val="6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23840"/>
        <c:axId val="86718080"/>
      </c:barChart>
      <c:catAx>
        <c:axId val="84323840"/>
        <c:scaling>
          <c:orientation val="minMax"/>
        </c:scaling>
        <c:delete val="0"/>
        <c:axPos val="b"/>
        <c:majorTickMark val="none"/>
        <c:minorTickMark val="none"/>
        <c:tickLblPos val="nextTo"/>
        <c:crossAx val="86718080"/>
        <c:crosses val="autoZero"/>
        <c:auto val="1"/>
        <c:lblAlgn val="ctr"/>
        <c:lblOffset val="100"/>
        <c:noMultiLvlLbl val="0"/>
      </c:catAx>
      <c:valAx>
        <c:axId val="8671808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84323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Bendaggio gastrico</c:v>
                </c:pt>
                <c:pt idx="1">
                  <c:v>Bypass gastrico</c:v>
                </c:pt>
                <c:pt idx="2">
                  <c:v>Diversione Biliopancreatica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 Gastrica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Altre tipologie</c:v>
                </c:pt>
              </c:strCache>
            </c:strRef>
          </c:cat>
          <c:val>
            <c:numRef>
              <c:f>Foglio1!$B$2:$B$10</c:f>
              <c:numCache>
                <c:formatCode>_-* #,##0_-;\-* #,##0_-;_-* "-"??_-;_-@_-</c:formatCode>
                <c:ptCount val="9"/>
                <c:pt idx="0">
                  <c:v>2283</c:v>
                </c:pt>
                <c:pt idx="1">
                  <c:v>1805</c:v>
                </c:pt>
                <c:pt idx="2">
                  <c:v>191</c:v>
                </c:pt>
                <c:pt idx="3">
                  <c:v>11</c:v>
                </c:pt>
                <c:pt idx="4">
                  <c:v>2889</c:v>
                </c:pt>
                <c:pt idx="5">
                  <c:v>112</c:v>
                </c:pt>
                <c:pt idx="6">
                  <c:v>538</c:v>
                </c:pt>
                <c:pt idx="7">
                  <c:v>23</c:v>
                </c:pt>
                <c:pt idx="8">
                  <c:v>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15712"/>
        <c:axId val="86761472"/>
      </c:barChart>
      <c:catAx>
        <c:axId val="86515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86761472"/>
        <c:crosses val="autoZero"/>
        <c:auto val="1"/>
        <c:lblAlgn val="ctr"/>
        <c:lblOffset val="100"/>
        <c:noMultiLvlLbl val="0"/>
      </c:catAx>
      <c:valAx>
        <c:axId val="86761472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865157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BG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BPG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GPV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241</c:v>
                </c:pt>
                <c:pt idx="1">
                  <c:v>214</c:v>
                </c:pt>
                <c:pt idx="2">
                  <c:v>96</c:v>
                </c:pt>
                <c:pt idx="3">
                  <c:v>70</c:v>
                </c:pt>
                <c:pt idx="4">
                  <c:v>38</c:v>
                </c:pt>
                <c:pt idx="5">
                  <c:v>23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DBP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482</c:v>
                </c:pt>
                <c:pt idx="1">
                  <c:v>421</c:v>
                </c:pt>
                <c:pt idx="2">
                  <c:v>372</c:v>
                </c:pt>
                <c:pt idx="3">
                  <c:v>426</c:v>
                </c:pt>
                <c:pt idx="4">
                  <c:v>231</c:v>
                </c:pt>
                <c:pt idx="5">
                  <c:v>191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DS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Foglio1!$F$2:$F$7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65</c:v>
                </c:pt>
                <c:pt idx="3">
                  <c:v>21</c:v>
                </c:pt>
                <c:pt idx="4">
                  <c:v>15</c:v>
                </c:pt>
                <c:pt idx="5">
                  <c:v>11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SG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Foglio1!$G$2:$G$7</c:f>
              <c:numCache>
                <c:formatCode>General</c:formatCode>
                <c:ptCount val="6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BPB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Foglio1!$H$2:$H$7</c:f>
              <c:numCache>
                <c:formatCode>General</c:formatCode>
                <c:ptCount val="6"/>
                <c:pt idx="0">
                  <c:v>98</c:v>
                </c:pt>
                <c:pt idx="1">
                  <c:v>69</c:v>
                </c:pt>
                <c:pt idx="2">
                  <c:v>24</c:v>
                </c:pt>
                <c:pt idx="3">
                  <c:v>90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GP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Foglio1!$I$2:$I$7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MGB</c:v>
                </c:pt>
              </c:strCache>
            </c:strRef>
          </c:tx>
          <c:invertIfNegative val="0"/>
          <c:cat>
            <c:strRef>
              <c:f>Foglio1!$A$2:$A$7</c:f>
              <c:strCache>
                <c:ptCount val="6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  <c:pt idx="5">
                  <c:v>Casistica 2013</c:v>
                </c:pt>
              </c:strCache>
            </c:strRef>
          </c:cat>
          <c:val>
            <c:numRef>
              <c:f>Foglio1!$J$2:$J$7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116228096"/>
        <c:axId val="86764352"/>
      </c:barChart>
      <c:catAx>
        <c:axId val="116228096"/>
        <c:scaling>
          <c:orientation val="minMax"/>
        </c:scaling>
        <c:delete val="0"/>
        <c:axPos val="b"/>
        <c:majorTickMark val="none"/>
        <c:minorTickMark val="none"/>
        <c:tickLblPos val="nextTo"/>
        <c:crossAx val="86764352"/>
        <c:crosses val="autoZero"/>
        <c:auto val="1"/>
        <c:lblAlgn val="ctr"/>
        <c:lblOffset val="100"/>
        <c:noMultiLvlLbl val="0"/>
      </c:catAx>
      <c:valAx>
        <c:axId val="8676435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16228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7785</c:v>
                </c:pt>
                <c:pt idx="1">
                  <c:v>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03 marzo 2014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2013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Presidente M. Lucchese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31717648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64319716"/>
              </p:ext>
            </p:extLst>
          </p:nvPr>
        </p:nvGraphicFramePr>
        <p:xfrm>
          <a:off x="539552" y="3861048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77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42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15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17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3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77 unità operative nel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610517759"/>
              </p:ext>
            </p:extLst>
          </p:nvPr>
        </p:nvGraphicFramePr>
        <p:xfrm>
          <a:off x="539552" y="4005064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-36512" y="3566486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</a:t>
            </a:r>
            <a:r>
              <a:rPr lang="it-IT" sz="2400" dirty="0" smtClean="0"/>
              <a:t>78 unità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operative nel 2012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39552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428788905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2013 </a:t>
            </a:r>
            <a:br>
              <a:rPr lang="it-IT" sz="2400" dirty="0" smtClean="0"/>
            </a:br>
            <a:r>
              <a:rPr lang="it-IT" sz="1600" dirty="0"/>
              <a:t>(dati aggiornati al 3 marzo 2014)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150635752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2013 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8.106 </a:t>
            </a:r>
            <a:r>
              <a:rPr lang="it-IT" sz="2400" dirty="0" smtClean="0"/>
              <a:t>interventi</a:t>
            </a:r>
            <a:br>
              <a:rPr lang="it-IT" sz="2400" dirty="0" smtClean="0"/>
            </a:br>
            <a:r>
              <a:rPr lang="it-IT" sz="1600" dirty="0" smtClean="0"/>
              <a:t>(dati aggiornati al 3 marzo 2014)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730829484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2008 al </a:t>
            </a:r>
            <a:r>
              <a:rPr lang="it-IT" sz="2400" dirty="0" smtClean="0"/>
              <a:t>2013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1600" dirty="0" smtClean="0"/>
              <a:t>(</a:t>
            </a:r>
            <a:r>
              <a:rPr lang="it-IT" sz="1600" dirty="0"/>
              <a:t>dati aggiornati al </a:t>
            </a:r>
            <a:r>
              <a:rPr lang="it-IT" sz="1600" dirty="0" smtClean="0"/>
              <a:t>3 </a:t>
            </a:r>
            <a:r>
              <a:rPr lang="it-IT" sz="1600" dirty="0" smtClean="0"/>
              <a:t>marzo </a:t>
            </a:r>
            <a:r>
              <a:rPr lang="it-IT" sz="1600" dirty="0" smtClean="0"/>
              <a:t>2014)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991335673"/>
              </p:ext>
            </p:extLst>
          </p:nvPr>
        </p:nvGraphicFramePr>
        <p:xfrm>
          <a:off x="0" y="1340768"/>
          <a:ext cx="9036496" cy="498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855886" y="629004"/>
            <a:ext cx="74676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331975831"/>
              </p:ext>
            </p:extLst>
          </p:nvPr>
        </p:nvGraphicFramePr>
        <p:xfrm>
          <a:off x="449226" y="2204864"/>
          <a:ext cx="82809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612</TotalTime>
  <Words>123</Words>
  <Application>Microsoft Office PowerPoint</Application>
  <PresentationFormat>Presentazione su schermo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Trend delle procedure eseguite dal 2008 al 2013  (dati aggiornati al 3 marzo 2014)</vt:lpstr>
      <vt:lpstr>Tipologia delle procedure eseguite nel 2013  Totale 8.106 interventi (dati aggiornati al 3 marzo 2014)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94</cp:revision>
  <dcterms:created xsi:type="dcterms:W3CDTF">2010-04-22T08:06:16Z</dcterms:created>
  <dcterms:modified xsi:type="dcterms:W3CDTF">2014-03-03T11:21:20Z</dcterms:modified>
</cp:coreProperties>
</file>