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0"/>
  </p:notesMasterIdLst>
  <p:sldIdLst>
    <p:sldId id="275" r:id="rId2"/>
    <p:sldId id="276" r:id="rId3"/>
    <p:sldId id="277" r:id="rId4"/>
    <p:sldId id="278" r:id="rId5"/>
    <p:sldId id="279" r:id="rId6"/>
    <p:sldId id="281" r:id="rId7"/>
    <p:sldId id="282" r:id="rId8"/>
    <p:sldId id="28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9" autoAdjust="0"/>
    <p:restoredTop sz="76800" autoAdjust="0"/>
  </p:normalViewPr>
  <p:slideViewPr>
    <p:cSldViewPr>
      <p:cViewPr>
        <p:scale>
          <a:sx n="77" d="100"/>
          <a:sy n="77" d="100"/>
        </p:scale>
        <p:origin x="-3066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S:\SICOB\20_02_2012\dati_rev0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Centri</c:v>
                </c:pt>
              </c:strCache>
            </c:strRef>
          </c:tx>
          <c:invertIfNegative val="0"/>
          <c:cat>
            <c:strRef>
              <c:f>Foglio1!$A$2:$A$6</c:f>
              <c:strCache>
                <c:ptCount val="5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91</c:v>
                </c:pt>
                <c:pt idx="1">
                  <c:v>93</c:v>
                </c:pt>
                <c:pt idx="2">
                  <c:v>97</c:v>
                </c:pt>
                <c:pt idx="3">
                  <c:v>98</c:v>
                </c:pt>
                <c:pt idx="4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858432"/>
        <c:axId val="83894848"/>
      </c:barChart>
      <c:catAx>
        <c:axId val="83858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83894848"/>
        <c:crosses val="autoZero"/>
        <c:auto val="1"/>
        <c:lblAlgn val="ctr"/>
        <c:lblOffset val="100"/>
        <c:noMultiLvlLbl val="0"/>
      </c:catAx>
      <c:valAx>
        <c:axId val="8389484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83858432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Partecipazione</c:v>
                </c:pt>
              </c:strCache>
            </c:strRef>
          </c:tx>
          <c:invertIfNegative val="0"/>
          <c:cat>
            <c:strRef>
              <c:f>Foglio1!$A$2:$A$6</c:f>
              <c:strCache>
                <c:ptCount val="5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</c:strCache>
            </c:strRef>
          </c:cat>
          <c:val>
            <c:numRef>
              <c:f>Foglio1!$B$2:$B$6</c:f>
              <c:numCache>
                <c:formatCode>0.00%</c:formatCode>
                <c:ptCount val="5"/>
                <c:pt idx="0">
                  <c:v>0.93400000000000005</c:v>
                </c:pt>
                <c:pt idx="1">
                  <c:v>0.91400000000000003</c:v>
                </c:pt>
                <c:pt idx="2">
                  <c:v>0.91800000000000004</c:v>
                </c:pt>
                <c:pt idx="3">
                  <c:v>0.91800000000000004</c:v>
                </c:pt>
                <c:pt idx="4">
                  <c:v>0.78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858944"/>
        <c:axId val="83896576"/>
      </c:barChart>
      <c:catAx>
        <c:axId val="83858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83896576"/>
        <c:crosses val="autoZero"/>
        <c:auto val="1"/>
        <c:lblAlgn val="ctr"/>
        <c:lblOffset val="100"/>
        <c:noMultiLvlLbl val="0"/>
      </c:catAx>
      <c:valAx>
        <c:axId val="8389657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.00%" sourceLinked="1"/>
        <c:majorTickMark val="out"/>
        <c:minorTickMark val="none"/>
        <c:tickLblPos val="nextTo"/>
        <c:crossAx val="83858944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1448389792438523E-3"/>
                  <c:y val="-0.1904843260309578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9518145326847741"/>
                  <c:y val="-2.18305847153933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Foglio1!$A$2:$A$4</c:f>
              <c:strCache>
                <c:ptCount val="3"/>
                <c:pt idx="0">
                  <c:v>Centri con casistica &lt;50 interventi</c:v>
                </c:pt>
                <c:pt idx="1">
                  <c:v>Centri con casistica tra 50 e 100 interventi</c:v>
                </c:pt>
                <c:pt idx="2">
                  <c:v>Centri con casistica oltre 100 interventi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27</c:v>
                </c:pt>
                <c:pt idx="1">
                  <c:v>25</c:v>
                </c:pt>
                <c:pt idx="2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91826155182559"/>
          <c:y val="0.19231044036162145"/>
          <c:w val="0.40678753234137549"/>
          <c:h val="0.79380067074948968"/>
        </c:manualLayout>
      </c:layout>
      <c:pieChart>
        <c:varyColors val="1"/>
        <c:ser>
          <c:idx val="0"/>
          <c:order val="0"/>
          <c:tx>
            <c:strRef>
              <c:f>Foglio1!$E$1</c:f>
              <c:strCache>
                <c:ptCount val="1"/>
                <c:pt idx="0">
                  <c:v>Casistica 2011</c:v>
                </c:pt>
              </c:strCache>
            </c:strRef>
          </c:tx>
          <c:explosion val="14"/>
          <c:dLbls>
            <c:dLbl>
              <c:idx val="0"/>
              <c:layout>
                <c:manualLayout>
                  <c:x val="3.8715030751026253E-2"/>
                  <c:y val="-0.2676757072032662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3238845144356953E-2"/>
                  <c:y val="2.135316418780985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0980971128608923E-3"/>
                  <c:y val="-6.53007436570428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Foglio1!$A$2:$A$4</c:f>
              <c:strCache>
                <c:ptCount val="3"/>
                <c:pt idx="0">
                  <c:v>Centri con casistica &lt; 50 interventi</c:v>
                </c:pt>
                <c:pt idx="1">
                  <c:v>Centri con casistica tra 50 e 100</c:v>
                </c:pt>
                <c:pt idx="2">
                  <c:v>Centri con casistica &gt; 100</c:v>
                </c:pt>
              </c:strCache>
            </c:strRef>
          </c:cat>
          <c:val>
            <c:numRef>
              <c:f>Foglio1!$E$2:$E$4</c:f>
              <c:numCache>
                <c:formatCode>General</c:formatCode>
                <c:ptCount val="3"/>
                <c:pt idx="0">
                  <c:v>43</c:v>
                </c:pt>
                <c:pt idx="1">
                  <c:v>22</c:v>
                </c:pt>
                <c:pt idx="2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728368144280276"/>
          <c:y val="0.1590886555847186"/>
          <c:w val="0.37958004666148204"/>
          <c:h val="0.76041083406240884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Foglio1!$A$2:$A$6</c:f>
              <c:strCache>
                <c:ptCount val="5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</c:strCache>
            </c:strRef>
          </c:cat>
          <c:val>
            <c:numRef>
              <c:f>Foglio1!$B$2:$B$6</c:f>
              <c:numCache>
                <c:formatCode>_-* #,##0_-;\-* #,##0_-;_-* "-"??_-;_-@_-</c:formatCode>
                <c:ptCount val="5"/>
                <c:pt idx="0">
                  <c:v>5974</c:v>
                </c:pt>
                <c:pt idx="1">
                  <c:v>5763</c:v>
                </c:pt>
                <c:pt idx="2">
                  <c:v>6504</c:v>
                </c:pt>
                <c:pt idx="3">
                  <c:v>7214</c:v>
                </c:pt>
                <c:pt idx="4">
                  <c:v>7645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871232"/>
        <c:axId val="83899456"/>
      </c:barChart>
      <c:catAx>
        <c:axId val="83871232"/>
        <c:scaling>
          <c:orientation val="minMax"/>
        </c:scaling>
        <c:delete val="0"/>
        <c:axPos val="b"/>
        <c:majorTickMark val="none"/>
        <c:minorTickMark val="none"/>
        <c:tickLblPos val="nextTo"/>
        <c:crossAx val="83899456"/>
        <c:crosses val="autoZero"/>
        <c:auto val="1"/>
        <c:lblAlgn val="ctr"/>
        <c:lblOffset val="100"/>
        <c:noMultiLvlLbl val="0"/>
      </c:catAx>
      <c:valAx>
        <c:axId val="83899456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838712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Foglio1!$A$2:$A$10</c:f>
              <c:strCache>
                <c:ptCount val="9"/>
                <c:pt idx="0">
                  <c:v>Bendaggio gastrico</c:v>
                </c:pt>
                <c:pt idx="1">
                  <c:v>Bypass gastrico</c:v>
                </c:pt>
                <c:pt idx="2">
                  <c:v>Diversione Biliopancreatica</c:v>
                </c:pt>
                <c:pt idx="3">
                  <c:v>Duodenal switch</c:v>
                </c:pt>
                <c:pt idx="4">
                  <c:v>Sleeve gastrectomy</c:v>
                </c:pt>
                <c:pt idx="5">
                  <c:v>Plicatura Gastrica</c:v>
                </c:pt>
                <c:pt idx="6">
                  <c:v>Mini gastric Bypass</c:v>
                </c:pt>
                <c:pt idx="7">
                  <c:v>Gastroplastica verticale</c:v>
                </c:pt>
                <c:pt idx="8">
                  <c:v>Altre tipologie</c:v>
                </c:pt>
              </c:strCache>
            </c:strRef>
          </c:cat>
          <c:val>
            <c:numRef>
              <c:f>Foglio1!$B$2:$B$10</c:f>
              <c:numCache>
                <c:formatCode>_-* #,##0_-;\-* #,##0_-;_-* "-"??_-;_-@_-</c:formatCode>
                <c:ptCount val="9"/>
                <c:pt idx="0">
                  <c:v>2556</c:v>
                </c:pt>
                <c:pt idx="1">
                  <c:v>1593</c:v>
                </c:pt>
                <c:pt idx="2">
                  <c:v>231</c:v>
                </c:pt>
                <c:pt idx="3">
                  <c:v>15</c:v>
                </c:pt>
                <c:pt idx="4">
                  <c:v>2383</c:v>
                </c:pt>
                <c:pt idx="5">
                  <c:v>203</c:v>
                </c:pt>
                <c:pt idx="6">
                  <c:v>348</c:v>
                </c:pt>
                <c:pt idx="7">
                  <c:v>38</c:v>
                </c:pt>
                <c:pt idx="8">
                  <c:v>278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85216"/>
        <c:axId val="83901760"/>
      </c:barChart>
      <c:catAx>
        <c:axId val="32585216"/>
        <c:scaling>
          <c:orientation val="minMax"/>
        </c:scaling>
        <c:delete val="0"/>
        <c:axPos val="b"/>
        <c:majorTickMark val="none"/>
        <c:minorTickMark val="none"/>
        <c:tickLblPos val="nextTo"/>
        <c:crossAx val="83901760"/>
        <c:crosses val="autoZero"/>
        <c:auto val="1"/>
        <c:lblAlgn val="ctr"/>
        <c:lblOffset val="100"/>
        <c:noMultiLvlLbl val="0"/>
      </c:catAx>
      <c:valAx>
        <c:axId val="83901760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325852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BG</c:v>
                </c:pt>
              </c:strCache>
            </c:strRef>
          </c:tx>
          <c:invertIfNegative val="0"/>
          <c:cat>
            <c:strRef>
              <c:f>Foglio1!$A$2:$A$6</c:f>
              <c:strCache>
                <c:ptCount val="5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3185</c:v>
                </c:pt>
                <c:pt idx="1">
                  <c:v>2532</c:v>
                </c:pt>
                <c:pt idx="2">
                  <c:v>2667</c:v>
                </c:pt>
                <c:pt idx="3">
                  <c:v>2623</c:v>
                </c:pt>
                <c:pt idx="4">
                  <c:v>2556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BPG</c:v>
                </c:pt>
              </c:strCache>
            </c:strRef>
          </c:tx>
          <c:invertIfNegative val="0"/>
          <c:cat>
            <c:strRef>
              <c:f>Foglio1!$A$2:$A$6</c:f>
              <c:strCache>
                <c:ptCount val="5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0">
                  <c:v>1407</c:v>
                </c:pt>
                <c:pt idx="1">
                  <c:v>1466</c:v>
                </c:pt>
                <c:pt idx="2">
                  <c:v>1647</c:v>
                </c:pt>
                <c:pt idx="3">
                  <c:v>1796</c:v>
                </c:pt>
                <c:pt idx="4">
                  <c:v>1593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GPV</c:v>
                </c:pt>
              </c:strCache>
            </c:strRef>
          </c:tx>
          <c:invertIfNegative val="0"/>
          <c:cat>
            <c:strRef>
              <c:f>Foglio1!$A$2:$A$6</c:f>
              <c:strCache>
                <c:ptCount val="5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</c:strCache>
            </c:strRef>
          </c:cat>
          <c:val>
            <c:numRef>
              <c:f>Foglio1!$D$2:$D$6</c:f>
              <c:numCache>
                <c:formatCode>General</c:formatCode>
                <c:ptCount val="5"/>
                <c:pt idx="0">
                  <c:v>241</c:v>
                </c:pt>
                <c:pt idx="1">
                  <c:v>214</c:v>
                </c:pt>
                <c:pt idx="2">
                  <c:v>96</c:v>
                </c:pt>
                <c:pt idx="3">
                  <c:v>70</c:v>
                </c:pt>
                <c:pt idx="4">
                  <c:v>38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DBP</c:v>
                </c:pt>
              </c:strCache>
            </c:strRef>
          </c:tx>
          <c:invertIfNegative val="0"/>
          <c:cat>
            <c:strRef>
              <c:f>Foglio1!$A$2:$A$6</c:f>
              <c:strCache>
                <c:ptCount val="5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</c:strCache>
            </c:strRef>
          </c:cat>
          <c:val>
            <c:numRef>
              <c:f>Foglio1!$E$2:$E$6</c:f>
              <c:numCache>
                <c:formatCode>General</c:formatCode>
                <c:ptCount val="5"/>
                <c:pt idx="0">
                  <c:v>482</c:v>
                </c:pt>
                <c:pt idx="1">
                  <c:v>421</c:v>
                </c:pt>
                <c:pt idx="2">
                  <c:v>372</c:v>
                </c:pt>
                <c:pt idx="3">
                  <c:v>426</c:v>
                </c:pt>
                <c:pt idx="4">
                  <c:v>231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DS</c:v>
                </c:pt>
              </c:strCache>
            </c:strRef>
          </c:tx>
          <c:invertIfNegative val="0"/>
          <c:cat>
            <c:strRef>
              <c:f>Foglio1!$A$2:$A$6</c:f>
              <c:strCache>
                <c:ptCount val="5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</c:strCache>
            </c:strRef>
          </c:cat>
          <c:val>
            <c:numRef>
              <c:f>Foglio1!$F$2:$F$6</c:f>
              <c:numCache>
                <c:formatCode>General</c:formatCode>
                <c:ptCount val="5"/>
                <c:pt idx="0">
                  <c:v>31</c:v>
                </c:pt>
                <c:pt idx="1">
                  <c:v>29</c:v>
                </c:pt>
                <c:pt idx="2">
                  <c:v>65</c:v>
                </c:pt>
                <c:pt idx="3">
                  <c:v>21</c:v>
                </c:pt>
                <c:pt idx="4">
                  <c:v>15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SG</c:v>
                </c:pt>
              </c:strCache>
            </c:strRef>
          </c:tx>
          <c:invertIfNegative val="0"/>
          <c:cat>
            <c:strRef>
              <c:f>Foglio1!$A$2:$A$6</c:f>
              <c:strCache>
                <c:ptCount val="5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</c:strCache>
            </c:strRef>
          </c:cat>
          <c:val>
            <c:numRef>
              <c:f>Foglio1!$G$2:$G$6</c:f>
              <c:numCache>
                <c:formatCode>General</c:formatCode>
                <c:ptCount val="5"/>
                <c:pt idx="0">
                  <c:v>530</c:v>
                </c:pt>
                <c:pt idx="1">
                  <c:v>1032</c:v>
                </c:pt>
                <c:pt idx="2">
                  <c:v>1633</c:v>
                </c:pt>
                <c:pt idx="3">
                  <c:v>2188</c:v>
                </c:pt>
                <c:pt idx="4">
                  <c:v>2383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BPB</c:v>
                </c:pt>
              </c:strCache>
            </c:strRef>
          </c:tx>
          <c:invertIfNegative val="0"/>
          <c:cat>
            <c:strRef>
              <c:f>Foglio1!$A$2:$A$6</c:f>
              <c:strCache>
                <c:ptCount val="5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</c:strCache>
            </c:strRef>
          </c:cat>
          <c:val>
            <c:numRef>
              <c:f>Foglio1!$H$2:$H$6</c:f>
              <c:numCache>
                <c:formatCode>General</c:formatCode>
                <c:ptCount val="5"/>
                <c:pt idx="0">
                  <c:v>98</c:v>
                </c:pt>
                <c:pt idx="1">
                  <c:v>69</c:v>
                </c:pt>
                <c:pt idx="2">
                  <c:v>24</c:v>
                </c:pt>
                <c:pt idx="3">
                  <c:v>90</c:v>
                </c:pt>
                <c:pt idx="4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GP</c:v>
                </c:pt>
              </c:strCache>
            </c:strRef>
          </c:tx>
          <c:invertIfNegative val="0"/>
          <c:cat>
            <c:strRef>
              <c:f>Foglio1!$A$2:$A$6</c:f>
              <c:strCache>
                <c:ptCount val="5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</c:strCache>
            </c:strRef>
          </c:cat>
          <c:val>
            <c:numRef>
              <c:f>Foglio1!$I$2:$I$6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203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MGB</c:v>
                </c:pt>
              </c:strCache>
            </c:strRef>
          </c:tx>
          <c:invertIfNegative val="0"/>
          <c:cat>
            <c:strRef>
              <c:f>Foglio1!$A$2:$A$6</c:f>
              <c:strCache>
                <c:ptCount val="5"/>
                <c:pt idx="0">
                  <c:v>Casistica 2008</c:v>
                </c:pt>
                <c:pt idx="1">
                  <c:v>Casitica 2009</c:v>
                </c:pt>
                <c:pt idx="2">
                  <c:v>Casistica 2010</c:v>
                </c:pt>
                <c:pt idx="3">
                  <c:v>Casitica 2011</c:v>
                </c:pt>
                <c:pt idx="4">
                  <c:v>Casistica 2012</c:v>
                </c:pt>
              </c:strCache>
            </c:strRef>
          </c:cat>
          <c:val>
            <c:numRef>
              <c:f>Foglio1!$J$2:$J$6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27"/>
        <c:axId val="32586752"/>
        <c:axId val="83945728"/>
      </c:barChart>
      <c:catAx>
        <c:axId val="32586752"/>
        <c:scaling>
          <c:orientation val="minMax"/>
        </c:scaling>
        <c:delete val="0"/>
        <c:axPos val="b"/>
        <c:majorTickMark val="none"/>
        <c:minorTickMark val="none"/>
        <c:tickLblPos val="nextTo"/>
        <c:crossAx val="83945728"/>
        <c:crosses val="autoZero"/>
        <c:auto val="1"/>
        <c:lblAlgn val="ctr"/>
        <c:lblOffset val="100"/>
        <c:noMultiLvlLbl val="0"/>
      </c:catAx>
      <c:valAx>
        <c:axId val="83945728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325867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4470650604039165"/>
                  <c:y val="-5.124540255761055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5909077735324095"/>
                  <c:y val="5.569556598974383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Foglio1!$A$2:$A$3</c:f>
              <c:strCache>
                <c:ptCount val="2"/>
                <c:pt idx="0">
                  <c:v>Laparoscopia</c:v>
                </c:pt>
                <c:pt idx="1">
                  <c:v>Laparotomia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7273</c:v>
                </c:pt>
                <c:pt idx="1">
                  <c:v>372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DB037-0304-4332-9558-712D25425B7A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DE876-50E0-45CD-9672-E83933FE2C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89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8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51520" y="6525344"/>
            <a:ext cx="8753093" cy="197570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dirty="0" smtClean="0"/>
              <a:t>Dati Ufficiali SICOB</a:t>
            </a:r>
            <a:r>
              <a:rPr lang="it-IT" sz="1050" baseline="0" dirty="0" smtClean="0"/>
              <a:t> - </a:t>
            </a:r>
            <a:r>
              <a:rPr lang="it-IT" sz="1050" dirty="0" smtClean="0"/>
              <a:t>aggiornati al 05 aprile</a:t>
            </a:r>
            <a:r>
              <a:rPr lang="it-IT" sz="1050" baseline="0" dirty="0" smtClean="0"/>
              <a:t> </a:t>
            </a:r>
            <a:r>
              <a:rPr lang="it-IT" sz="1050" dirty="0" smtClean="0"/>
              <a:t>2013</a:t>
            </a:r>
          </a:p>
          <a:p>
            <a:pPr algn="l"/>
            <a:endParaRPr lang="it-IT" sz="1050" dirty="0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597352"/>
            <a:ext cx="1440160" cy="1261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39DC9D6-4116-47A4-B2D7-66B5F23EBDCD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11560" y="476672"/>
            <a:ext cx="8137630" cy="2301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Indagine conoscitiva</a:t>
            </a:r>
            <a:br>
              <a:rPr lang="it-IT" dirty="0"/>
            </a:br>
            <a:r>
              <a:rPr lang="it-IT" dirty="0"/>
              <a:t>anno 2012</a:t>
            </a: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12958" y="347592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smtClean="0"/>
              <a:t>Presidente M. Lucchese</a:t>
            </a:r>
            <a:endParaRPr lang="it-IT" i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790" y="3584520"/>
            <a:ext cx="3387854" cy="2853911"/>
          </a:xfrm>
          <a:prstGeom prst="rect">
            <a:avLst/>
          </a:prstGeom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620670" y="288037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smtClean="0"/>
              <a:t>Dati Ufficiali Società Italiana di Chirurgia 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87476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18244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Evoluzione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del numero dei 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 2008 al 2012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4129729086"/>
              </p:ext>
            </p:extLst>
          </p:nvPr>
        </p:nvGraphicFramePr>
        <p:xfrm>
          <a:off x="467544" y="1124744"/>
          <a:ext cx="835292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730297650"/>
              </p:ext>
            </p:extLst>
          </p:nvPr>
        </p:nvGraphicFramePr>
        <p:xfrm>
          <a:off x="539552" y="3861048"/>
          <a:ext cx="835292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573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26126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Distribuzione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dei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censiti nel 2012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:\Users\Eliana\Desktop\Italia%20muta%20region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r="-1"/>
          <a:stretch/>
        </p:blipFill>
        <p:spPr bwMode="auto">
          <a:xfrm>
            <a:off x="2265638" y="692696"/>
            <a:ext cx="5114674" cy="595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48064" y="107064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NORD 54 centri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156096" y="2636912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CENTRO 21 centri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444208" y="36827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SUD 21 centri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806751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ISOLE 4 centri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448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36512" y="404664"/>
            <a:ext cx="91440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Classificazione delle unità operative nel 2012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1078530474"/>
              </p:ext>
            </p:extLst>
          </p:nvPr>
        </p:nvGraphicFramePr>
        <p:xfrm>
          <a:off x="468052" y="836712"/>
          <a:ext cx="828092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896457"/>
              </p:ext>
            </p:extLst>
          </p:nvPr>
        </p:nvGraphicFramePr>
        <p:xfrm>
          <a:off x="288032" y="3795570"/>
          <a:ext cx="864096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olo 1"/>
          <p:cNvSpPr txBox="1">
            <a:spLocks/>
          </p:cNvSpPr>
          <p:nvPr/>
        </p:nvSpPr>
        <p:spPr>
          <a:xfrm>
            <a:off x="-36512" y="3717032"/>
            <a:ext cx="9107488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Classificazione delle unità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operative nel 2011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539552" y="3645024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15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Trend delle procedure eseguite dal 2008 al 2012 </a:t>
            </a:r>
            <a:br>
              <a:rPr lang="it-IT" sz="2400" dirty="0" smtClean="0"/>
            </a:br>
            <a:r>
              <a:rPr lang="it-IT" sz="1600" dirty="0" smtClean="0"/>
              <a:t>(dati aggiornati al 5 aprile 2013)</a:t>
            </a:r>
            <a:endParaRPr lang="it-IT" sz="2400" dirty="0"/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3355014576"/>
              </p:ext>
            </p:extLst>
          </p:nvPr>
        </p:nvGraphicFramePr>
        <p:xfrm>
          <a:off x="395536" y="1412776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Tipologia delle procedure eseguite nel 2012 </a:t>
            </a:r>
            <a:br>
              <a:rPr lang="it-IT" sz="2400" dirty="0" smtClean="0"/>
            </a:br>
            <a:r>
              <a:rPr lang="it-IT" sz="2400" smtClean="0"/>
              <a:t>Totale </a:t>
            </a:r>
            <a:r>
              <a:rPr lang="it-IT" sz="2400" smtClean="0">
                <a:solidFill>
                  <a:srgbClr val="FFC000"/>
                </a:solidFill>
              </a:rPr>
              <a:t>7.645</a:t>
            </a:r>
            <a:r>
              <a:rPr lang="it-IT" sz="2400" smtClean="0"/>
              <a:t> </a:t>
            </a:r>
            <a:r>
              <a:rPr lang="it-IT" sz="2400" dirty="0" smtClean="0"/>
              <a:t>interventi</a:t>
            </a:r>
            <a:br>
              <a:rPr lang="it-IT" sz="2400" dirty="0" smtClean="0"/>
            </a:br>
            <a:r>
              <a:rPr lang="it-IT" sz="1600" dirty="0" smtClean="0"/>
              <a:t>(dati aggiornati al 5 aprile 2013)</a:t>
            </a:r>
            <a:endParaRPr lang="it-IT" sz="2400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1953952442"/>
              </p:ext>
            </p:extLst>
          </p:nvPr>
        </p:nvGraphicFramePr>
        <p:xfrm>
          <a:off x="395536" y="1556792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78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036496" cy="10910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 smtClean="0"/>
              <a:t>Tipologia delle </a:t>
            </a:r>
            <a:r>
              <a:rPr lang="it-IT" sz="2400" dirty="0"/>
              <a:t>procedure eseguite dal 2008 al </a:t>
            </a:r>
            <a:r>
              <a:rPr lang="it-IT" sz="2400" dirty="0" smtClean="0"/>
              <a:t>2012</a:t>
            </a:r>
          </a:p>
          <a:p>
            <a:pPr lvl="0" algn="ctr">
              <a:spcBef>
                <a:spcPct val="0"/>
              </a:spcBef>
              <a:defRPr/>
            </a:pPr>
            <a:r>
              <a:rPr lang="it-IT" sz="1600" dirty="0" smtClean="0"/>
              <a:t>(</a:t>
            </a:r>
            <a:r>
              <a:rPr lang="it-IT" sz="1600" dirty="0"/>
              <a:t>dati aggiornati al 20 febbraio 2012)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1186231196"/>
              </p:ext>
            </p:extLst>
          </p:nvPr>
        </p:nvGraphicFramePr>
        <p:xfrm>
          <a:off x="323528" y="1367395"/>
          <a:ext cx="8496944" cy="4984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50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855886" y="629004"/>
            <a:ext cx="74676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Accesso operatorio anno 2012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1882365640"/>
              </p:ext>
            </p:extLst>
          </p:nvPr>
        </p:nvGraphicFramePr>
        <p:xfrm>
          <a:off x="449226" y="2204864"/>
          <a:ext cx="828092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26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567</TotalTime>
  <Words>115</Words>
  <Application>Microsoft Office PowerPoint</Application>
  <PresentationFormat>Presentazione su schermo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Chiaro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Trend delle procedure eseguite dal 2008 al 2012  (dati aggiornati al 5 aprile 2013)</vt:lpstr>
      <vt:lpstr>Tipologia delle procedure eseguite nel 2012  Totale 7.645 interventi (dati aggiornati al 5 aprile 2013)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conoscitiva anno 2009</dc:title>
  <dc:creator>Eliana</dc:creator>
  <cp:lastModifiedBy>Eliana</cp:lastModifiedBy>
  <cp:revision>89</cp:revision>
  <dcterms:created xsi:type="dcterms:W3CDTF">2010-04-22T08:06:16Z</dcterms:created>
  <dcterms:modified xsi:type="dcterms:W3CDTF">2013-04-22T11:54:27Z</dcterms:modified>
</cp:coreProperties>
</file>