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1.xml" ContentType="application/vnd.openxmlformats-officedocument.presentationml.notesSlid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Slides/notesSlide2.xml" ContentType="application/vnd.openxmlformats-officedocument.presentationml.notesSlid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1"/>
  </p:notesMasterIdLst>
  <p:sldIdLst>
    <p:sldId id="256" r:id="rId2"/>
    <p:sldId id="257" r:id="rId3"/>
    <p:sldId id="263" r:id="rId4"/>
    <p:sldId id="267" r:id="rId5"/>
    <p:sldId id="260" r:id="rId6"/>
    <p:sldId id="264" r:id="rId7"/>
    <p:sldId id="266" r:id="rId8"/>
    <p:sldId id="265" r:id="rId9"/>
    <p:sldId id="261" r:id="rId1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859" autoAdjust="0"/>
    <p:restoredTop sz="76800" autoAdjust="0"/>
  </p:normalViewPr>
  <p:slideViewPr>
    <p:cSldViewPr>
      <p:cViewPr>
        <p:scale>
          <a:sx n="77" d="100"/>
          <a:sy n="77" d="100"/>
        </p:scale>
        <p:origin x="-3066" y="-3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liana\Desktop\dati_rev04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liana\Desktop\dati_rev04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S:\SICOB\20_02_2012\dati_rev05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S:\SICOB\20_02_2012\dati_rev05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liana\Desktop\dati_rev04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liana\Desktop\dati_rev04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liana\Desktop\dati_rev04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liana\Desktop\dati_rev04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liana\Desktop\dati_rev04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it-IT" sz="1600" dirty="0"/>
              <a:t>Adesioni </a:t>
            </a:r>
            <a:r>
              <a:rPr lang="it-IT" sz="1600" dirty="0" smtClean="0"/>
              <a:t>all'indagine conoscitiva</a:t>
            </a:r>
            <a:endParaRPr lang="it-IT" sz="1600" dirty="0"/>
          </a:p>
        </c:rich>
      </c:tx>
      <c:layout>
        <c:manualLayout>
          <c:xMode val="edge"/>
          <c:yMode val="edge"/>
          <c:x val="9.3033740052758038E-3"/>
          <c:y val="3.1080221232440898E-2"/>
        </c:manualLayout>
      </c:layout>
      <c:overlay val="0"/>
    </c:title>
    <c:autoTitleDeleted val="0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'R - partecipanti'!$Q$9</c:f>
              <c:strCache>
                <c:ptCount val="1"/>
                <c:pt idx="0">
                  <c:v>Risposte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8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it-IT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'R - partecipanti'!$R$7:$U$7</c:f>
              <c:strCache>
                <c:ptCount val="4"/>
                <c:pt idx="0">
                  <c:v>Anno 2008</c:v>
                </c:pt>
                <c:pt idx="1">
                  <c:v>Anno 2009</c:v>
                </c:pt>
                <c:pt idx="2">
                  <c:v>Anno 2010</c:v>
                </c:pt>
                <c:pt idx="3">
                  <c:v>Anno 2011</c:v>
                </c:pt>
              </c:strCache>
            </c:strRef>
          </c:cat>
          <c:val>
            <c:numRef>
              <c:f>'R - partecipanti'!$R$9:$U$9</c:f>
              <c:numCache>
                <c:formatCode>0.0%</c:formatCode>
                <c:ptCount val="4"/>
                <c:pt idx="0">
                  <c:v>0.93406593406593408</c:v>
                </c:pt>
                <c:pt idx="1">
                  <c:v>0.91397849462365588</c:v>
                </c:pt>
                <c:pt idx="2">
                  <c:v>0.91752577319587625</c:v>
                </c:pt>
                <c:pt idx="3">
                  <c:v>0.91836734693877553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441232896"/>
        <c:axId val="77430080"/>
      </c:barChart>
      <c:catAx>
        <c:axId val="441232896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400"/>
            </a:pPr>
            <a:endParaRPr lang="it-IT"/>
          </a:p>
        </c:txPr>
        <c:crossAx val="77430080"/>
        <c:crosses val="autoZero"/>
        <c:auto val="1"/>
        <c:lblAlgn val="ctr"/>
        <c:lblOffset val="100"/>
        <c:noMultiLvlLbl val="0"/>
      </c:catAx>
      <c:valAx>
        <c:axId val="77430080"/>
        <c:scaling>
          <c:orientation val="minMax"/>
          <c:max val="1"/>
          <c:min val="0"/>
        </c:scaling>
        <c:delete val="1"/>
        <c:axPos val="l"/>
        <c:majorGridlines>
          <c:spPr>
            <a:ln>
              <a:noFill/>
            </a:ln>
          </c:spPr>
        </c:majorGridlines>
        <c:numFmt formatCode="0.0%" sourceLinked="1"/>
        <c:majorTickMark val="none"/>
        <c:minorTickMark val="none"/>
        <c:tickLblPos val="nextTo"/>
        <c:crossAx val="44123289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'R - partecipanti'!$Q$8</c:f>
              <c:strCache>
                <c:ptCount val="1"/>
                <c:pt idx="0">
                  <c:v>Centri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8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it-IT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'R - partecipanti'!$R$7:$U$7</c:f>
              <c:strCache>
                <c:ptCount val="4"/>
                <c:pt idx="0">
                  <c:v>Anno 2008</c:v>
                </c:pt>
                <c:pt idx="1">
                  <c:v>Anno 2009</c:v>
                </c:pt>
                <c:pt idx="2">
                  <c:v>Anno 2010</c:v>
                </c:pt>
                <c:pt idx="3">
                  <c:v>Anno 2011</c:v>
                </c:pt>
              </c:strCache>
            </c:strRef>
          </c:cat>
          <c:val>
            <c:numRef>
              <c:f>'R - partecipanti'!$R$8:$U$8</c:f>
              <c:numCache>
                <c:formatCode>General</c:formatCode>
                <c:ptCount val="4"/>
                <c:pt idx="0">
                  <c:v>91</c:v>
                </c:pt>
                <c:pt idx="1">
                  <c:v>93</c:v>
                </c:pt>
                <c:pt idx="2">
                  <c:v>97</c:v>
                </c:pt>
                <c:pt idx="3">
                  <c:v>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41460224"/>
        <c:axId val="165354240"/>
      </c:barChart>
      <c:catAx>
        <c:axId val="44146022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it-IT"/>
          </a:p>
        </c:txPr>
        <c:crossAx val="165354240"/>
        <c:crosses val="autoZero"/>
        <c:auto val="1"/>
        <c:lblAlgn val="ctr"/>
        <c:lblOffset val="100"/>
        <c:noMultiLvlLbl val="0"/>
      </c:catAx>
      <c:valAx>
        <c:axId val="165354240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44146022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091826155182559"/>
          <c:y val="0.19231044036162145"/>
          <c:w val="0.40678753234137549"/>
          <c:h val="0.79380067074948968"/>
        </c:manualLayout>
      </c:layout>
      <c:pieChart>
        <c:varyColors val="1"/>
        <c:ser>
          <c:idx val="0"/>
          <c:order val="0"/>
          <c:tx>
            <c:strRef>
              <c:f>Foglio1!$E$1</c:f>
              <c:strCache>
                <c:ptCount val="1"/>
                <c:pt idx="0">
                  <c:v>Casistica 2011</c:v>
                </c:pt>
              </c:strCache>
            </c:strRef>
          </c:tx>
          <c:explosion val="14"/>
          <c:dLbls>
            <c:dLbl>
              <c:idx val="0"/>
              <c:layout>
                <c:manualLayout>
                  <c:x val="3.8715030751026253E-2"/>
                  <c:y val="-0.26767570720326628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3.3238845144356953E-2"/>
                  <c:y val="2.135316418780985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3.0980971128608923E-3"/>
                  <c:y val="-6.530074365704287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800"/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Foglio1!$A$2:$A$4</c:f>
              <c:strCache>
                <c:ptCount val="3"/>
                <c:pt idx="0">
                  <c:v>Centri con casistica &lt; 50 interventi</c:v>
                </c:pt>
                <c:pt idx="1">
                  <c:v>Centri con casistica tra 50 e 100</c:v>
                </c:pt>
                <c:pt idx="2">
                  <c:v>Centri con casistica &gt; 100</c:v>
                </c:pt>
              </c:strCache>
            </c:strRef>
          </c:cat>
          <c:val>
            <c:numRef>
              <c:f>Foglio1!$E$2:$E$4</c:f>
              <c:numCache>
                <c:formatCode>General</c:formatCode>
                <c:ptCount val="3"/>
                <c:pt idx="0">
                  <c:v>43</c:v>
                </c:pt>
                <c:pt idx="1">
                  <c:v>22</c:v>
                </c:pt>
                <c:pt idx="2">
                  <c:v>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0728368144280276"/>
          <c:y val="0.1590886555847186"/>
          <c:w val="0.37958004666148204"/>
          <c:h val="0.76041083406240884"/>
        </c:manualLayout>
      </c:layout>
      <c:overlay val="0"/>
      <c:txPr>
        <a:bodyPr/>
        <a:lstStyle/>
        <a:p>
          <a:pPr>
            <a:defRPr sz="1600"/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Foglio1!$B$9</c:f>
              <c:strCache>
                <c:ptCount val="1"/>
                <c:pt idx="0">
                  <c:v>&lt;50</c:v>
                </c:pt>
              </c:strCache>
            </c:strRef>
          </c:tx>
          <c:invertIfNegative val="0"/>
          <c:cat>
            <c:strRef>
              <c:f>Foglio1!$A$10:$A$13</c:f>
              <c:strCache>
                <c:ptCount val="4"/>
                <c:pt idx="0">
                  <c:v>Nord</c:v>
                </c:pt>
                <c:pt idx="1">
                  <c:v>Centro</c:v>
                </c:pt>
                <c:pt idx="2">
                  <c:v>Sud</c:v>
                </c:pt>
                <c:pt idx="3">
                  <c:v>Isole</c:v>
                </c:pt>
              </c:strCache>
            </c:strRef>
          </c:cat>
          <c:val>
            <c:numRef>
              <c:f>Foglio1!$B$10:$B$13</c:f>
              <c:numCache>
                <c:formatCode>General</c:formatCode>
                <c:ptCount val="4"/>
                <c:pt idx="0">
                  <c:v>25</c:v>
                </c:pt>
                <c:pt idx="1">
                  <c:v>8</c:v>
                </c:pt>
                <c:pt idx="2">
                  <c:v>8</c:v>
                </c:pt>
                <c:pt idx="3">
                  <c:v>2</c:v>
                </c:pt>
              </c:numCache>
            </c:numRef>
          </c:val>
        </c:ser>
        <c:ser>
          <c:idx val="1"/>
          <c:order val="1"/>
          <c:tx>
            <c:strRef>
              <c:f>Foglio1!$C$9</c:f>
              <c:strCache>
                <c:ptCount val="1"/>
                <c:pt idx="0">
                  <c:v>Tra 50 e 100</c:v>
                </c:pt>
              </c:strCache>
            </c:strRef>
          </c:tx>
          <c:invertIfNegative val="0"/>
          <c:cat>
            <c:strRef>
              <c:f>Foglio1!$A$10:$A$13</c:f>
              <c:strCache>
                <c:ptCount val="4"/>
                <c:pt idx="0">
                  <c:v>Nord</c:v>
                </c:pt>
                <c:pt idx="1">
                  <c:v>Centro</c:v>
                </c:pt>
                <c:pt idx="2">
                  <c:v>Sud</c:v>
                </c:pt>
                <c:pt idx="3">
                  <c:v>Isole</c:v>
                </c:pt>
              </c:strCache>
            </c:strRef>
          </c:cat>
          <c:val>
            <c:numRef>
              <c:f>Foglio1!$C$10:$C$13</c:f>
              <c:numCache>
                <c:formatCode>General</c:formatCode>
                <c:ptCount val="4"/>
                <c:pt idx="0">
                  <c:v>8</c:v>
                </c:pt>
                <c:pt idx="1">
                  <c:v>8</c:v>
                </c:pt>
                <c:pt idx="2">
                  <c:v>5</c:v>
                </c:pt>
                <c:pt idx="3">
                  <c:v>1</c:v>
                </c:pt>
              </c:numCache>
            </c:numRef>
          </c:val>
        </c:ser>
        <c:ser>
          <c:idx val="2"/>
          <c:order val="2"/>
          <c:tx>
            <c:strRef>
              <c:f>Foglio1!$D$9</c:f>
              <c:strCache>
                <c:ptCount val="1"/>
                <c:pt idx="0">
                  <c:v>&gt;100</c:v>
                </c:pt>
              </c:strCache>
            </c:strRef>
          </c:tx>
          <c:invertIfNegative val="0"/>
          <c:cat>
            <c:strRef>
              <c:f>Foglio1!$A$10:$A$13</c:f>
              <c:strCache>
                <c:ptCount val="4"/>
                <c:pt idx="0">
                  <c:v>Nord</c:v>
                </c:pt>
                <c:pt idx="1">
                  <c:v>Centro</c:v>
                </c:pt>
                <c:pt idx="2">
                  <c:v>Sud</c:v>
                </c:pt>
                <c:pt idx="3">
                  <c:v>Isole</c:v>
                </c:pt>
              </c:strCache>
            </c:strRef>
          </c:cat>
          <c:val>
            <c:numRef>
              <c:f>Foglio1!$D$10:$D$13</c:f>
              <c:numCache>
                <c:formatCode>General</c:formatCode>
                <c:ptCount val="4"/>
                <c:pt idx="0">
                  <c:v>15</c:v>
                </c:pt>
                <c:pt idx="1">
                  <c:v>6</c:v>
                </c:pt>
                <c:pt idx="2">
                  <c:v>3</c:v>
                </c:pt>
                <c:pt idx="3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4124160"/>
        <c:axId val="86430784"/>
      </c:barChart>
      <c:catAx>
        <c:axId val="164124160"/>
        <c:scaling>
          <c:orientation val="minMax"/>
        </c:scaling>
        <c:delete val="0"/>
        <c:axPos val="b"/>
        <c:majorTickMark val="none"/>
        <c:minorTickMark val="none"/>
        <c:tickLblPos val="nextTo"/>
        <c:crossAx val="86430784"/>
        <c:crosses val="autoZero"/>
        <c:auto val="1"/>
        <c:lblAlgn val="ctr"/>
        <c:lblOffset val="100"/>
        <c:noMultiLvlLbl val="0"/>
      </c:catAx>
      <c:valAx>
        <c:axId val="86430784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General" sourceLinked="1"/>
        <c:majorTickMark val="none"/>
        <c:minorTickMark val="none"/>
        <c:tickLblPos val="nextTo"/>
        <c:crossAx val="164124160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1600"/>
      </a:pPr>
      <a:endParaRPr lang="it-IT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/>
      <c:barChart>
        <c:barDir val="col"/>
        <c:grouping val="clustered"/>
        <c:varyColors val="1"/>
        <c:ser>
          <c:idx val="0"/>
          <c:order val="0"/>
          <c:invertIfNegative val="0"/>
          <c:dLbls>
            <c:numFmt formatCode="#,##0" sourceLinked="0"/>
            <c:txPr>
              <a:bodyPr/>
              <a:lstStyle/>
              <a:p>
                <a:pPr>
                  <a:defRPr sz="1800" b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it-IT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eparator>. </c:separator>
            <c:showLeaderLines val="0"/>
          </c:dLbls>
          <c:cat>
            <c:strRef>
              <c:f>'R- procedure'!$B$1:$E$1</c:f>
              <c:strCache>
                <c:ptCount val="4"/>
                <c:pt idx="0">
                  <c:v>Casistica 2008</c:v>
                </c:pt>
                <c:pt idx="1">
                  <c:v>Casistica 2009</c:v>
                </c:pt>
                <c:pt idx="2">
                  <c:v>Casistica 2010</c:v>
                </c:pt>
                <c:pt idx="3">
                  <c:v>Casistica 2011</c:v>
                </c:pt>
              </c:strCache>
            </c:strRef>
          </c:cat>
          <c:val>
            <c:numRef>
              <c:f>'R- procedure'!$B$6:$E$6</c:f>
              <c:numCache>
                <c:formatCode>General</c:formatCode>
                <c:ptCount val="4"/>
                <c:pt idx="0">
                  <c:v>5974</c:v>
                </c:pt>
                <c:pt idx="1">
                  <c:v>5763</c:v>
                </c:pt>
                <c:pt idx="2">
                  <c:v>6504</c:v>
                </c:pt>
                <c:pt idx="3">
                  <c:v>7214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41462272"/>
        <c:axId val="445203584"/>
      </c:barChart>
      <c:catAx>
        <c:axId val="44146227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it-IT"/>
          </a:p>
        </c:txPr>
        <c:crossAx val="445203584"/>
        <c:crosses val="autoZero"/>
        <c:auto val="1"/>
        <c:lblAlgn val="ctr"/>
        <c:lblOffset val="100"/>
        <c:noMultiLvlLbl val="0"/>
      </c:catAx>
      <c:valAx>
        <c:axId val="445203584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441462272"/>
        <c:crosses val="autoZero"/>
        <c:crossBetween val="between"/>
      </c:valAx>
      <c:spPr>
        <a:noFill/>
      </c:spPr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'R- procedure'!$B$1</c:f>
              <c:strCache>
                <c:ptCount val="1"/>
                <c:pt idx="0">
                  <c:v>Casistica 2008</c:v>
                </c:pt>
              </c:strCache>
            </c:strRef>
          </c:tx>
          <c:invertIfNegative val="0"/>
          <c:cat>
            <c:strRef>
              <c:f>'R- procedure'!$A$2:$A$5</c:f>
              <c:strCache>
                <c:ptCount val="4"/>
                <c:pt idx="0">
                  <c:v>Centro</c:v>
                </c:pt>
                <c:pt idx="1">
                  <c:v>Isole</c:v>
                </c:pt>
                <c:pt idx="2">
                  <c:v>Nord</c:v>
                </c:pt>
                <c:pt idx="3">
                  <c:v>Sud</c:v>
                </c:pt>
              </c:strCache>
            </c:strRef>
          </c:cat>
          <c:val>
            <c:numRef>
              <c:f>'R- procedure'!$B$2:$B$5</c:f>
              <c:numCache>
                <c:formatCode>General</c:formatCode>
                <c:ptCount val="4"/>
                <c:pt idx="0">
                  <c:v>1599</c:v>
                </c:pt>
                <c:pt idx="1">
                  <c:v>177</c:v>
                </c:pt>
                <c:pt idx="2">
                  <c:v>3403</c:v>
                </c:pt>
                <c:pt idx="3">
                  <c:v>795</c:v>
                </c:pt>
              </c:numCache>
            </c:numRef>
          </c:val>
        </c:ser>
        <c:ser>
          <c:idx val="1"/>
          <c:order val="1"/>
          <c:tx>
            <c:strRef>
              <c:f>'R- procedure'!$C$1</c:f>
              <c:strCache>
                <c:ptCount val="1"/>
                <c:pt idx="0">
                  <c:v>Casistica 2009</c:v>
                </c:pt>
              </c:strCache>
            </c:strRef>
          </c:tx>
          <c:invertIfNegative val="0"/>
          <c:cat>
            <c:strRef>
              <c:f>'R- procedure'!$A$2:$A$5</c:f>
              <c:strCache>
                <c:ptCount val="4"/>
                <c:pt idx="0">
                  <c:v>Centro</c:v>
                </c:pt>
                <c:pt idx="1">
                  <c:v>Isole</c:v>
                </c:pt>
                <c:pt idx="2">
                  <c:v>Nord</c:v>
                </c:pt>
                <c:pt idx="3">
                  <c:v>Sud</c:v>
                </c:pt>
              </c:strCache>
            </c:strRef>
          </c:cat>
          <c:val>
            <c:numRef>
              <c:f>'R- procedure'!$C$2:$C$5</c:f>
              <c:numCache>
                <c:formatCode>General</c:formatCode>
                <c:ptCount val="4"/>
                <c:pt idx="0">
                  <c:v>1474</c:v>
                </c:pt>
                <c:pt idx="1">
                  <c:v>164</c:v>
                </c:pt>
                <c:pt idx="2">
                  <c:v>3541</c:v>
                </c:pt>
                <c:pt idx="3">
                  <c:v>584</c:v>
                </c:pt>
              </c:numCache>
            </c:numRef>
          </c:val>
        </c:ser>
        <c:ser>
          <c:idx val="2"/>
          <c:order val="2"/>
          <c:tx>
            <c:strRef>
              <c:f>'R- procedure'!$D$1</c:f>
              <c:strCache>
                <c:ptCount val="1"/>
                <c:pt idx="0">
                  <c:v>Casistica 2010</c:v>
                </c:pt>
              </c:strCache>
            </c:strRef>
          </c:tx>
          <c:invertIfNegative val="0"/>
          <c:cat>
            <c:strRef>
              <c:f>'R- procedure'!$A$2:$A$5</c:f>
              <c:strCache>
                <c:ptCount val="4"/>
                <c:pt idx="0">
                  <c:v>Centro</c:v>
                </c:pt>
                <c:pt idx="1">
                  <c:v>Isole</c:v>
                </c:pt>
                <c:pt idx="2">
                  <c:v>Nord</c:v>
                </c:pt>
                <c:pt idx="3">
                  <c:v>Sud</c:v>
                </c:pt>
              </c:strCache>
            </c:strRef>
          </c:cat>
          <c:val>
            <c:numRef>
              <c:f>'R- procedure'!$D$2:$D$5</c:f>
              <c:numCache>
                <c:formatCode>General</c:formatCode>
                <c:ptCount val="4"/>
                <c:pt idx="0">
                  <c:v>1759</c:v>
                </c:pt>
                <c:pt idx="1">
                  <c:v>213</c:v>
                </c:pt>
                <c:pt idx="2">
                  <c:v>3849</c:v>
                </c:pt>
                <c:pt idx="3">
                  <c:v>683</c:v>
                </c:pt>
              </c:numCache>
            </c:numRef>
          </c:val>
        </c:ser>
        <c:ser>
          <c:idx val="3"/>
          <c:order val="3"/>
          <c:tx>
            <c:strRef>
              <c:f>'R- procedure'!$E$1</c:f>
              <c:strCache>
                <c:ptCount val="1"/>
                <c:pt idx="0">
                  <c:v>Casistica 2011</c:v>
                </c:pt>
              </c:strCache>
            </c:strRef>
          </c:tx>
          <c:invertIfNegative val="0"/>
          <c:cat>
            <c:strRef>
              <c:f>'R- procedure'!$A$2:$A$5</c:f>
              <c:strCache>
                <c:ptCount val="4"/>
                <c:pt idx="0">
                  <c:v>Centro</c:v>
                </c:pt>
                <c:pt idx="1">
                  <c:v>Isole</c:v>
                </c:pt>
                <c:pt idx="2">
                  <c:v>Nord</c:v>
                </c:pt>
                <c:pt idx="3">
                  <c:v>Sud</c:v>
                </c:pt>
              </c:strCache>
            </c:strRef>
          </c:cat>
          <c:val>
            <c:numRef>
              <c:f>'R- procedure'!$E$2:$E$5</c:f>
              <c:numCache>
                <c:formatCode>General</c:formatCode>
                <c:ptCount val="4"/>
                <c:pt idx="0">
                  <c:v>1983</c:v>
                </c:pt>
                <c:pt idx="1">
                  <c:v>258</c:v>
                </c:pt>
                <c:pt idx="2">
                  <c:v>4093</c:v>
                </c:pt>
                <c:pt idx="3">
                  <c:v>880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45277184"/>
        <c:axId val="445206464"/>
      </c:barChart>
      <c:catAx>
        <c:axId val="445277184"/>
        <c:scaling>
          <c:orientation val="minMax"/>
        </c:scaling>
        <c:delete val="0"/>
        <c:axPos val="b"/>
        <c:numFmt formatCode="#,##0" sourceLinked="0"/>
        <c:majorTickMark val="none"/>
        <c:minorTickMark val="none"/>
        <c:tickLblPos val="nextTo"/>
        <c:crossAx val="445206464"/>
        <c:crosses val="autoZero"/>
        <c:auto val="1"/>
        <c:lblAlgn val="ctr"/>
        <c:lblOffset val="100"/>
        <c:noMultiLvlLbl val="0"/>
      </c:catAx>
      <c:valAx>
        <c:axId val="445206464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General" sourceLinked="1"/>
        <c:majorTickMark val="none"/>
        <c:minorTickMark val="none"/>
        <c:tickLblPos val="nextTo"/>
        <c:crossAx val="445277184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600"/>
            </a:pPr>
            <a:endParaRPr lang="it-IT"/>
          </a:p>
        </c:txPr>
      </c:dTable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/>
      <c:barChart>
        <c:barDir val="col"/>
        <c:grouping val="clustered"/>
        <c:varyColors val="1"/>
        <c:ser>
          <c:idx val="0"/>
          <c:order val="0"/>
          <c:invertIfNegative val="0"/>
          <c:dLbls>
            <c:numFmt formatCode="#,##0" sourceLinked="0"/>
            <c:txPr>
              <a:bodyPr/>
              <a:lstStyle/>
              <a:p>
                <a:pPr>
                  <a:defRPr sz="1800" b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it-IT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'R - dettaglio interventi'!$A$2:$A$8</c:f>
              <c:strCache>
                <c:ptCount val="7"/>
                <c:pt idx="0">
                  <c:v>Bendaggio Gastrico</c:v>
                </c:pt>
                <c:pt idx="1">
                  <c:v>Bypass gastrico</c:v>
                </c:pt>
                <c:pt idx="2">
                  <c:v>Gastroplastica verticale</c:v>
                </c:pt>
                <c:pt idx="3">
                  <c:v>Diversione biliopancreatica</c:v>
                </c:pt>
                <c:pt idx="4">
                  <c:v>Duodenal switch</c:v>
                </c:pt>
                <c:pt idx="5">
                  <c:v>Sleeve gastrectomy</c:v>
                </c:pt>
                <c:pt idx="6">
                  <c:v>Bypass biliointestinale</c:v>
                </c:pt>
              </c:strCache>
            </c:strRef>
          </c:cat>
          <c:val>
            <c:numRef>
              <c:f>'R - dettaglio interventi'!$E$2:$E$8</c:f>
              <c:numCache>
                <c:formatCode>General</c:formatCode>
                <c:ptCount val="7"/>
                <c:pt idx="0">
                  <c:v>2623</c:v>
                </c:pt>
                <c:pt idx="1">
                  <c:v>1796</c:v>
                </c:pt>
                <c:pt idx="2">
                  <c:v>70</c:v>
                </c:pt>
                <c:pt idx="3">
                  <c:v>426</c:v>
                </c:pt>
                <c:pt idx="4">
                  <c:v>21</c:v>
                </c:pt>
                <c:pt idx="5">
                  <c:v>2188</c:v>
                </c:pt>
                <c:pt idx="6">
                  <c:v>90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45371904"/>
        <c:axId val="445208192"/>
      </c:barChart>
      <c:catAx>
        <c:axId val="44537190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300"/>
            </a:pPr>
            <a:endParaRPr lang="it-IT"/>
          </a:p>
        </c:txPr>
        <c:crossAx val="445208192"/>
        <c:crosses val="autoZero"/>
        <c:auto val="1"/>
        <c:lblAlgn val="ctr"/>
        <c:lblOffset val="100"/>
        <c:noMultiLvlLbl val="0"/>
      </c:catAx>
      <c:valAx>
        <c:axId val="445208192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44537190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'R - dettaglio interventi'!$B$1</c:f>
              <c:strCache>
                <c:ptCount val="1"/>
                <c:pt idx="0">
                  <c:v>Casistica 2008</c:v>
                </c:pt>
              </c:strCache>
            </c:strRef>
          </c:tx>
          <c:invertIfNegative val="0"/>
          <c:cat>
            <c:strRef>
              <c:f>'R - dettaglio interventi'!$A$2:$A$8</c:f>
              <c:strCache>
                <c:ptCount val="7"/>
                <c:pt idx="0">
                  <c:v>Bendaggio Gastrico</c:v>
                </c:pt>
                <c:pt idx="1">
                  <c:v>Bypass gastrico</c:v>
                </c:pt>
                <c:pt idx="2">
                  <c:v>Gastroplastica verticale</c:v>
                </c:pt>
                <c:pt idx="3">
                  <c:v>Diversione biliopancreatica</c:v>
                </c:pt>
                <c:pt idx="4">
                  <c:v>Duodenal switch</c:v>
                </c:pt>
                <c:pt idx="5">
                  <c:v>Sleeve gastrectomy</c:v>
                </c:pt>
                <c:pt idx="6">
                  <c:v>Bypass biliointestinale</c:v>
                </c:pt>
              </c:strCache>
            </c:strRef>
          </c:cat>
          <c:val>
            <c:numRef>
              <c:f>'R - dettaglio interventi'!$B$2:$B$8</c:f>
              <c:numCache>
                <c:formatCode>General</c:formatCode>
                <c:ptCount val="7"/>
                <c:pt idx="0">
                  <c:v>3185</c:v>
                </c:pt>
                <c:pt idx="1">
                  <c:v>1407</c:v>
                </c:pt>
                <c:pt idx="2">
                  <c:v>241</c:v>
                </c:pt>
                <c:pt idx="3">
                  <c:v>482</c:v>
                </c:pt>
                <c:pt idx="4">
                  <c:v>31</c:v>
                </c:pt>
                <c:pt idx="5">
                  <c:v>530</c:v>
                </c:pt>
                <c:pt idx="6">
                  <c:v>98</c:v>
                </c:pt>
              </c:numCache>
            </c:numRef>
          </c:val>
        </c:ser>
        <c:ser>
          <c:idx val="1"/>
          <c:order val="1"/>
          <c:tx>
            <c:strRef>
              <c:f>'R - dettaglio interventi'!$C$1</c:f>
              <c:strCache>
                <c:ptCount val="1"/>
                <c:pt idx="0">
                  <c:v>Casistica 2009</c:v>
                </c:pt>
              </c:strCache>
            </c:strRef>
          </c:tx>
          <c:invertIfNegative val="0"/>
          <c:cat>
            <c:strRef>
              <c:f>'R - dettaglio interventi'!$A$2:$A$8</c:f>
              <c:strCache>
                <c:ptCount val="7"/>
                <c:pt idx="0">
                  <c:v>Bendaggio Gastrico</c:v>
                </c:pt>
                <c:pt idx="1">
                  <c:v>Bypass gastrico</c:v>
                </c:pt>
                <c:pt idx="2">
                  <c:v>Gastroplastica verticale</c:v>
                </c:pt>
                <c:pt idx="3">
                  <c:v>Diversione biliopancreatica</c:v>
                </c:pt>
                <c:pt idx="4">
                  <c:v>Duodenal switch</c:v>
                </c:pt>
                <c:pt idx="5">
                  <c:v>Sleeve gastrectomy</c:v>
                </c:pt>
                <c:pt idx="6">
                  <c:v>Bypass biliointestinale</c:v>
                </c:pt>
              </c:strCache>
            </c:strRef>
          </c:cat>
          <c:val>
            <c:numRef>
              <c:f>'R - dettaglio interventi'!$C$2:$C$8</c:f>
              <c:numCache>
                <c:formatCode>General</c:formatCode>
                <c:ptCount val="7"/>
                <c:pt idx="0">
                  <c:v>2532</c:v>
                </c:pt>
                <c:pt idx="1">
                  <c:v>1466</c:v>
                </c:pt>
                <c:pt idx="2">
                  <c:v>214</c:v>
                </c:pt>
                <c:pt idx="3">
                  <c:v>421</c:v>
                </c:pt>
                <c:pt idx="4">
                  <c:v>29</c:v>
                </c:pt>
                <c:pt idx="5">
                  <c:v>1032</c:v>
                </c:pt>
                <c:pt idx="6">
                  <c:v>69</c:v>
                </c:pt>
              </c:numCache>
            </c:numRef>
          </c:val>
        </c:ser>
        <c:ser>
          <c:idx val="2"/>
          <c:order val="2"/>
          <c:tx>
            <c:strRef>
              <c:f>'R - dettaglio interventi'!$D$1</c:f>
              <c:strCache>
                <c:ptCount val="1"/>
                <c:pt idx="0">
                  <c:v>Casistica 2010</c:v>
                </c:pt>
              </c:strCache>
            </c:strRef>
          </c:tx>
          <c:invertIfNegative val="0"/>
          <c:cat>
            <c:strRef>
              <c:f>'R - dettaglio interventi'!$A$2:$A$8</c:f>
              <c:strCache>
                <c:ptCount val="7"/>
                <c:pt idx="0">
                  <c:v>Bendaggio Gastrico</c:v>
                </c:pt>
                <c:pt idx="1">
                  <c:v>Bypass gastrico</c:v>
                </c:pt>
                <c:pt idx="2">
                  <c:v>Gastroplastica verticale</c:v>
                </c:pt>
                <c:pt idx="3">
                  <c:v>Diversione biliopancreatica</c:v>
                </c:pt>
                <c:pt idx="4">
                  <c:v>Duodenal switch</c:v>
                </c:pt>
                <c:pt idx="5">
                  <c:v>Sleeve gastrectomy</c:v>
                </c:pt>
                <c:pt idx="6">
                  <c:v>Bypass biliointestinale</c:v>
                </c:pt>
              </c:strCache>
            </c:strRef>
          </c:cat>
          <c:val>
            <c:numRef>
              <c:f>'R - dettaglio interventi'!$D$2:$D$8</c:f>
              <c:numCache>
                <c:formatCode>General</c:formatCode>
                <c:ptCount val="7"/>
                <c:pt idx="0">
                  <c:v>2667</c:v>
                </c:pt>
                <c:pt idx="1">
                  <c:v>1647</c:v>
                </c:pt>
                <c:pt idx="2">
                  <c:v>96</c:v>
                </c:pt>
                <c:pt idx="3">
                  <c:v>372</c:v>
                </c:pt>
                <c:pt idx="4">
                  <c:v>65</c:v>
                </c:pt>
                <c:pt idx="5">
                  <c:v>1633</c:v>
                </c:pt>
                <c:pt idx="6">
                  <c:v>24</c:v>
                </c:pt>
              </c:numCache>
            </c:numRef>
          </c:val>
        </c:ser>
        <c:ser>
          <c:idx val="3"/>
          <c:order val="3"/>
          <c:tx>
            <c:strRef>
              <c:f>'R - dettaglio interventi'!$E$1</c:f>
              <c:strCache>
                <c:ptCount val="1"/>
                <c:pt idx="0">
                  <c:v>Casistica 2011</c:v>
                </c:pt>
              </c:strCache>
            </c:strRef>
          </c:tx>
          <c:invertIfNegative val="0"/>
          <c:cat>
            <c:strRef>
              <c:f>'R - dettaglio interventi'!$A$2:$A$8</c:f>
              <c:strCache>
                <c:ptCount val="7"/>
                <c:pt idx="0">
                  <c:v>Bendaggio Gastrico</c:v>
                </c:pt>
                <c:pt idx="1">
                  <c:v>Bypass gastrico</c:v>
                </c:pt>
                <c:pt idx="2">
                  <c:v>Gastroplastica verticale</c:v>
                </c:pt>
                <c:pt idx="3">
                  <c:v>Diversione biliopancreatica</c:v>
                </c:pt>
                <c:pt idx="4">
                  <c:v>Duodenal switch</c:v>
                </c:pt>
                <c:pt idx="5">
                  <c:v>Sleeve gastrectomy</c:v>
                </c:pt>
                <c:pt idx="6">
                  <c:v>Bypass biliointestinale</c:v>
                </c:pt>
              </c:strCache>
            </c:strRef>
          </c:cat>
          <c:val>
            <c:numRef>
              <c:f>'R - dettaglio interventi'!$E$2:$E$8</c:f>
              <c:numCache>
                <c:formatCode>General</c:formatCode>
                <c:ptCount val="7"/>
                <c:pt idx="0">
                  <c:v>2623</c:v>
                </c:pt>
                <c:pt idx="1">
                  <c:v>1796</c:v>
                </c:pt>
                <c:pt idx="2">
                  <c:v>70</c:v>
                </c:pt>
                <c:pt idx="3">
                  <c:v>426</c:v>
                </c:pt>
                <c:pt idx="4">
                  <c:v>21</c:v>
                </c:pt>
                <c:pt idx="5">
                  <c:v>2188</c:v>
                </c:pt>
                <c:pt idx="6">
                  <c:v>90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45373952"/>
        <c:axId val="444400192"/>
      </c:barChart>
      <c:catAx>
        <c:axId val="445373952"/>
        <c:scaling>
          <c:orientation val="minMax"/>
        </c:scaling>
        <c:delete val="0"/>
        <c:axPos val="b"/>
        <c:majorTickMark val="none"/>
        <c:minorTickMark val="none"/>
        <c:tickLblPos val="nextTo"/>
        <c:crossAx val="444400192"/>
        <c:crosses val="autoZero"/>
        <c:auto val="1"/>
        <c:lblAlgn val="ctr"/>
        <c:lblOffset val="100"/>
        <c:noMultiLvlLbl val="0"/>
      </c:catAx>
      <c:valAx>
        <c:axId val="444400192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General" sourceLinked="1"/>
        <c:majorTickMark val="none"/>
        <c:minorTickMark val="none"/>
        <c:tickLblPos val="nextTo"/>
        <c:crossAx val="445373952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400"/>
            </a:pPr>
            <a:endParaRPr lang="it-IT"/>
          </a:p>
        </c:txPr>
      </c:dTable>
    </c:plotArea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/>
      <c:pie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0.14950251531058617"/>
                  <c:y val="-5.8264071157771942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0.1203642825896763"/>
                  <c:y val="5.9213692038495191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800"/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'R - accesso'!$A$2:$A$3</c:f>
              <c:strCache>
                <c:ptCount val="2"/>
                <c:pt idx="0">
                  <c:v>Laparoscopiche</c:v>
                </c:pt>
                <c:pt idx="1">
                  <c:v>Open</c:v>
                </c:pt>
              </c:strCache>
            </c:strRef>
          </c:cat>
          <c:val>
            <c:numRef>
              <c:f>'R - accesso'!$E$2:$E$3</c:f>
              <c:numCache>
                <c:formatCode>General</c:formatCode>
                <c:ptCount val="2"/>
                <c:pt idx="0">
                  <c:v>6678</c:v>
                </c:pt>
                <c:pt idx="1">
                  <c:v>536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2000"/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5DB037-0304-4332-9558-712D25425B7A}" type="datetimeFigureOut">
              <a:rPr lang="it-IT" smtClean="0"/>
              <a:t>20/02/2012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BDE876-50E0-45CD-9672-E83933FE2C2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48962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BDE876-50E0-45CD-9672-E83933FE2C2A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8808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BDE876-50E0-45CD-9672-E83933FE2C2A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8808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C9D6-4116-47A4-B2D7-66B5F23EBDCD}" type="datetimeFigureOut">
              <a:rPr lang="it-IT" smtClean="0"/>
              <a:t>20/02/2012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7B024-9C31-46B9-B8B9-407A8AEF7DEE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C9D6-4116-47A4-B2D7-66B5F23EBDCD}" type="datetimeFigureOut">
              <a:rPr lang="it-IT" smtClean="0"/>
              <a:t>20/02/2012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7B024-9C31-46B9-B8B9-407A8AEF7DE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C9D6-4116-47A4-B2D7-66B5F23EBDCD}" type="datetimeFigureOut">
              <a:rPr lang="it-IT" smtClean="0"/>
              <a:t>20/02/2012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7B024-9C31-46B9-B8B9-407A8AEF7DE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>
          <a:xfrm>
            <a:off x="251520" y="6525344"/>
            <a:ext cx="8753093" cy="197570"/>
          </a:xfrm>
          <a:prstGeom prst="rect">
            <a:avLst/>
          </a:prstGeom>
        </p:spPr>
        <p:txBody>
          <a:bodyPr/>
          <a:lstStyle>
            <a:defPPr>
              <a:defRPr lang="it-IT"/>
            </a:defPPr>
            <a:lvl1pPr marL="0" algn="l" defTabSz="914400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sz="1050" dirty="0" smtClean="0"/>
              <a:t>Dati Ufficiali SICOB</a:t>
            </a:r>
            <a:r>
              <a:rPr lang="it-IT" sz="1050" baseline="0" dirty="0" smtClean="0"/>
              <a:t> - </a:t>
            </a:r>
            <a:r>
              <a:rPr lang="it-IT" sz="1050" dirty="0" smtClean="0"/>
              <a:t>aggiornati al 20 Febbraio</a:t>
            </a:r>
            <a:r>
              <a:rPr lang="it-IT" sz="1050" baseline="0" dirty="0" smtClean="0"/>
              <a:t> </a:t>
            </a:r>
            <a:r>
              <a:rPr lang="it-IT" sz="1050" dirty="0" smtClean="0"/>
              <a:t>2012                                                                                                 Elaborazione dati</a:t>
            </a:r>
            <a:endParaRPr lang="it-IT" sz="1050" dirty="0"/>
          </a:p>
        </p:txBody>
      </p:sp>
      <p:pic>
        <p:nvPicPr>
          <p:cNvPr id="1026" name="Picture 2" descr="C:\Users\Eliana\Desktop\softitalia_sync\Softitalia\Grafica\Graphic1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3317" y="6525344"/>
            <a:ext cx="921296" cy="260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igura a mano libera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C9D6-4116-47A4-B2D7-66B5F23EBDCD}" type="datetimeFigureOut">
              <a:rPr lang="it-IT" smtClean="0"/>
              <a:t>20/02/2012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7B024-9C31-46B9-B8B9-407A8AEF7DEE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C9D6-4116-47A4-B2D7-66B5F23EBDCD}" type="datetimeFigureOut">
              <a:rPr lang="it-IT" smtClean="0"/>
              <a:t>20/02/2012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7B024-9C31-46B9-B8B9-407A8AEF7DE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C9D6-4116-47A4-B2D7-66B5F23EBDCD}" type="datetimeFigureOut">
              <a:rPr lang="it-IT" smtClean="0"/>
              <a:t>20/02/2012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7B024-9C31-46B9-B8B9-407A8AEF7DE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C9D6-4116-47A4-B2D7-66B5F23EBDCD}" type="datetimeFigureOut">
              <a:rPr lang="it-IT" smtClean="0"/>
              <a:t>20/02/2012</a:t>
            </a:fld>
            <a:endParaRPr lang="it-IT"/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57B024-9C31-46B9-B8B9-407A8AEF7DEE}" type="slidenum">
              <a:rPr lang="it-IT" smtClean="0"/>
              <a:t>‹N›</a:t>
            </a:fld>
            <a:endParaRPr lang="it-IT"/>
          </a:p>
        </p:txBody>
      </p:sp>
      <p:sp>
        <p:nvSpPr>
          <p:cNvPr id="9" name="Segnaposto piè di pagina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C9D6-4116-47A4-B2D7-66B5F23EBDCD}" type="datetimeFigureOut">
              <a:rPr lang="it-IT" smtClean="0"/>
              <a:t>20/02/2012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7B024-9C31-46B9-B8B9-407A8AEF7DE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C9D6-4116-47A4-B2D7-66B5F23EBDCD}" type="datetimeFigureOut">
              <a:rPr lang="it-IT" smtClean="0"/>
              <a:t>20/02/2012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E757B024-9C31-46B9-B8B9-407A8AEF7DE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339DC9D6-4116-47A4-B2D7-66B5F23EBDCD}" type="datetimeFigureOut">
              <a:rPr lang="it-IT" smtClean="0"/>
              <a:t>20/02/2012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7B024-9C31-46B9-B8B9-407A8AEF7DE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igura a mano libera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igura a mano libera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339DC9D6-4116-47A4-B2D7-66B5F23EBDCD}" type="datetimeFigureOut">
              <a:rPr lang="it-IT" smtClean="0"/>
              <a:t>20/02/2012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E757B024-9C31-46B9-B8B9-407A8AEF7DEE}" type="slidenum">
              <a:rPr lang="it-IT" smtClean="0"/>
              <a:t>‹N›</a:t>
            </a:fld>
            <a:endParaRPr lang="it-IT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14282" y="285728"/>
            <a:ext cx="6480048" cy="2301240"/>
          </a:xfrm>
        </p:spPr>
        <p:txBody>
          <a:bodyPr/>
          <a:lstStyle/>
          <a:p>
            <a:pPr algn="l"/>
            <a:r>
              <a:rPr lang="it-IT" dirty="0" smtClean="0"/>
              <a:t>Indagine conoscitiva</a:t>
            </a:r>
            <a:br>
              <a:rPr lang="it-IT" dirty="0" smtClean="0"/>
            </a:br>
            <a:r>
              <a:rPr lang="it-IT" dirty="0" smtClean="0"/>
              <a:t>anno 2011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7504" y="2564904"/>
            <a:ext cx="6480048" cy="459918"/>
          </a:xfrm>
        </p:spPr>
        <p:txBody>
          <a:bodyPr/>
          <a:lstStyle/>
          <a:p>
            <a:pPr algn="l"/>
            <a:r>
              <a:rPr lang="it-IT" i="1" dirty="0" smtClean="0"/>
              <a:t>Dati Ufficiali Società Italiana di Chirurgia </a:t>
            </a:r>
            <a:endParaRPr lang="it-IT" i="1" dirty="0"/>
          </a:p>
        </p:txBody>
      </p:sp>
      <p:pic>
        <p:nvPicPr>
          <p:cNvPr id="1027" name="Picture 3" descr="C:\Users\Eliana\Desktop\LOGO_SICOB_COLORI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95629" y="1848002"/>
            <a:ext cx="5948371" cy="50099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olo 1"/>
          <p:cNvSpPr txBox="1">
            <a:spLocks/>
          </p:cNvSpPr>
          <p:nvPr/>
        </p:nvSpPr>
        <p:spPr>
          <a:xfrm>
            <a:off x="0" y="33660"/>
            <a:ext cx="9036496" cy="58259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Evoluzione</a:t>
            </a:r>
            <a:r>
              <a:rPr kumimoji="0" lang="it-IT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del numero dei centri SICOB </a:t>
            </a: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dal 2008 al 2011</a:t>
            </a: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8" name="Grafico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43445865"/>
              </p:ext>
            </p:extLst>
          </p:nvPr>
        </p:nvGraphicFramePr>
        <p:xfrm>
          <a:off x="161764" y="3933056"/>
          <a:ext cx="8712968" cy="2451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9" name="Grafico 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42786191"/>
              </p:ext>
            </p:extLst>
          </p:nvPr>
        </p:nvGraphicFramePr>
        <p:xfrm>
          <a:off x="124827" y="332656"/>
          <a:ext cx="8767653" cy="32816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olo 1"/>
          <p:cNvSpPr txBox="1">
            <a:spLocks/>
          </p:cNvSpPr>
          <p:nvPr/>
        </p:nvSpPr>
        <p:spPr>
          <a:xfrm>
            <a:off x="0" y="33660"/>
            <a:ext cx="9036496" cy="58259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Distribuzione </a:t>
            </a:r>
            <a:r>
              <a:rPr kumimoji="0" lang="it-IT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dei </a:t>
            </a:r>
            <a:r>
              <a:rPr kumimoji="0" lang="it-IT" sz="2400" b="0" i="0" u="none" strike="noStrike" kern="1200" cap="none" spc="0" normalizeH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98 </a:t>
            </a:r>
            <a:r>
              <a:rPr kumimoji="0" lang="it-IT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centri SICOB </a:t>
            </a: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censiti nel 2011</a:t>
            </a: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2050" name="Picture 2" descr="C:\Users\Eliana\Desktop\Italia%20muta%20regioni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8" r="-1"/>
          <a:stretch/>
        </p:blipFill>
        <p:spPr bwMode="auto">
          <a:xfrm>
            <a:off x="2265638" y="692696"/>
            <a:ext cx="5114674" cy="5951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asellaDiTesto 2"/>
          <p:cNvSpPr txBox="1"/>
          <p:nvPr/>
        </p:nvSpPr>
        <p:spPr>
          <a:xfrm>
            <a:off x="5148064" y="1070646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 smtClean="0"/>
              <a:t>NORD 52 centri</a:t>
            </a:r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5156096" y="2636912"/>
            <a:ext cx="222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CENTRO 23 centri</a:t>
            </a:r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6444208" y="3682764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SUD 18 centri</a:t>
            </a:r>
            <a:endParaRPr lang="it-IT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2806751" y="5229200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 smtClean="0"/>
              <a:t>ISOLE 5 centri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74035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olo 1"/>
          <p:cNvSpPr txBox="1">
            <a:spLocks/>
          </p:cNvSpPr>
          <p:nvPr/>
        </p:nvSpPr>
        <p:spPr>
          <a:xfrm>
            <a:off x="0" y="33660"/>
            <a:ext cx="9036496" cy="58259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Classificazione delle unità operative</a:t>
            </a: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6951191"/>
              </p:ext>
            </p:extLst>
          </p:nvPr>
        </p:nvGraphicFramePr>
        <p:xfrm>
          <a:off x="317070" y="616254"/>
          <a:ext cx="864096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63654126"/>
              </p:ext>
            </p:extLst>
          </p:nvPr>
        </p:nvGraphicFramePr>
        <p:xfrm>
          <a:off x="467544" y="3531981"/>
          <a:ext cx="8280920" cy="29213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62075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784976" cy="1152128"/>
          </a:xfrm>
        </p:spPr>
        <p:txBody>
          <a:bodyPr>
            <a:normAutofit/>
          </a:bodyPr>
          <a:lstStyle/>
          <a:p>
            <a:pPr algn="ctr"/>
            <a:r>
              <a:rPr lang="it-IT" sz="2400" dirty="0" smtClean="0"/>
              <a:t>Trend delle procedure eseguite dal 2008 al 2011 </a:t>
            </a:r>
            <a:br>
              <a:rPr lang="it-IT" sz="2400" dirty="0" smtClean="0"/>
            </a:br>
            <a:r>
              <a:rPr lang="it-IT" sz="1600" dirty="0" smtClean="0"/>
              <a:t>(dati aggiornati al 20 febbraio 2012)</a:t>
            </a:r>
            <a:endParaRPr lang="it-IT" sz="2400" dirty="0"/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05945578"/>
              </p:ext>
            </p:extLst>
          </p:nvPr>
        </p:nvGraphicFramePr>
        <p:xfrm>
          <a:off x="323528" y="2057400"/>
          <a:ext cx="8496944" cy="3891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olo 1"/>
          <p:cNvSpPr txBox="1">
            <a:spLocks/>
          </p:cNvSpPr>
          <p:nvPr/>
        </p:nvSpPr>
        <p:spPr>
          <a:xfrm>
            <a:off x="0" y="33660"/>
            <a:ext cx="9036496" cy="109108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it-IT" sz="2400" dirty="0"/>
              <a:t>Trend delle procedure eseguite dal 2008 al </a:t>
            </a:r>
            <a:r>
              <a:rPr lang="it-IT" sz="2400" dirty="0" smtClean="0"/>
              <a:t>2011</a:t>
            </a:r>
          </a:p>
          <a:p>
            <a:pPr lvl="0" algn="ctr">
              <a:spcBef>
                <a:spcPct val="0"/>
              </a:spcBef>
              <a:defRPr/>
            </a:pPr>
            <a:r>
              <a:rPr lang="it-IT" sz="2400" dirty="0" smtClean="0"/>
              <a:t>Dettaglio </a:t>
            </a:r>
            <a:r>
              <a:rPr lang="it-IT" sz="2400" dirty="0" err="1" smtClean="0"/>
              <a:t>geolocalizzazione</a:t>
            </a:r>
            <a:r>
              <a:rPr lang="it-IT" sz="2400" dirty="0"/>
              <a:t/>
            </a:r>
            <a:br>
              <a:rPr lang="it-IT" sz="2400" dirty="0"/>
            </a:br>
            <a:r>
              <a:rPr lang="it-IT" sz="1600" dirty="0"/>
              <a:t>(dati aggiornati al 20 febbraio 2012)</a:t>
            </a: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2" name="Grafico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5230278"/>
              </p:ext>
            </p:extLst>
          </p:nvPr>
        </p:nvGraphicFramePr>
        <p:xfrm>
          <a:off x="269776" y="1196752"/>
          <a:ext cx="8496944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47607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784976" cy="1152128"/>
          </a:xfrm>
        </p:spPr>
        <p:txBody>
          <a:bodyPr>
            <a:normAutofit/>
          </a:bodyPr>
          <a:lstStyle/>
          <a:p>
            <a:pPr algn="ctr"/>
            <a:r>
              <a:rPr lang="it-IT" sz="2400" dirty="0" smtClean="0"/>
              <a:t>Tipologia delle procedure eseguite nel 2011 </a:t>
            </a:r>
            <a:br>
              <a:rPr lang="it-IT" sz="2400" dirty="0" smtClean="0"/>
            </a:br>
            <a:r>
              <a:rPr lang="it-IT" sz="2400" dirty="0" smtClean="0"/>
              <a:t>Totale </a:t>
            </a:r>
            <a:r>
              <a:rPr lang="it-IT" sz="2400" dirty="0" smtClean="0">
                <a:solidFill>
                  <a:srgbClr val="FFC000"/>
                </a:solidFill>
              </a:rPr>
              <a:t>7.214</a:t>
            </a:r>
            <a:r>
              <a:rPr lang="it-IT" sz="2400" dirty="0" smtClean="0"/>
              <a:t> interventi</a:t>
            </a:r>
            <a:br>
              <a:rPr lang="it-IT" sz="2400" dirty="0" smtClean="0"/>
            </a:br>
            <a:r>
              <a:rPr lang="it-IT" sz="1600" dirty="0" smtClean="0"/>
              <a:t>(dati aggiornati al 20 febbraio 2012)</a:t>
            </a:r>
            <a:endParaRPr lang="it-IT" sz="2400" dirty="0"/>
          </a:p>
        </p:txBody>
      </p:sp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91881640"/>
              </p:ext>
            </p:extLst>
          </p:nvPr>
        </p:nvGraphicFramePr>
        <p:xfrm>
          <a:off x="179512" y="1340768"/>
          <a:ext cx="8784976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46018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olo 1"/>
          <p:cNvSpPr txBox="1">
            <a:spLocks/>
          </p:cNvSpPr>
          <p:nvPr/>
        </p:nvSpPr>
        <p:spPr>
          <a:xfrm>
            <a:off x="0" y="33660"/>
            <a:ext cx="9036496" cy="109108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it-IT" sz="2400" dirty="0" smtClean="0"/>
              <a:t>Tipologia delle </a:t>
            </a:r>
            <a:r>
              <a:rPr lang="it-IT" sz="2400" dirty="0"/>
              <a:t>procedure eseguite dal 2008 al </a:t>
            </a:r>
            <a:r>
              <a:rPr lang="it-IT" sz="2400" dirty="0" smtClean="0"/>
              <a:t>2011</a:t>
            </a:r>
          </a:p>
          <a:p>
            <a:pPr lvl="0" algn="ctr">
              <a:spcBef>
                <a:spcPct val="0"/>
              </a:spcBef>
              <a:defRPr/>
            </a:pPr>
            <a:r>
              <a:rPr lang="it-IT" sz="1600" dirty="0" smtClean="0"/>
              <a:t>(</a:t>
            </a:r>
            <a:r>
              <a:rPr lang="it-IT" sz="1600" dirty="0"/>
              <a:t>dati aggiornati al 20 febbraio 2012)</a:t>
            </a: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77217915"/>
              </p:ext>
            </p:extLst>
          </p:nvPr>
        </p:nvGraphicFramePr>
        <p:xfrm>
          <a:off x="179512" y="1052736"/>
          <a:ext cx="8856984" cy="52881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06737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olo 1"/>
          <p:cNvSpPr txBox="1">
            <a:spLocks/>
          </p:cNvSpPr>
          <p:nvPr/>
        </p:nvSpPr>
        <p:spPr>
          <a:xfrm>
            <a:off x="855886" y="629004"/>
            <a:ext cx="7467600" cy="58259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Accesso operatorio anno 2011</a:t>
            </a: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96418746"/>
              </p:ext>
            </p:extLst>
          </p:nvPr>
        </p:nvGraphicFramePr>
        <p:xfrm>
          <a:off x="1115616" y="1844824"/>
          <a:ext cx="6912768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75622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nologia">
  <a:themeElements>
    <a:clrScheme name="Vial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Tecnologi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nologi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257</TotalTime>
  <Words>101</Words>
  <Application>Microsoft Office PowerPoint</Application>
  <PresentationFormat>Presentazione su schermo (4:3)</PresentationFormat>
  <Paragraphs>24</Paragraphs>
  <Slides>9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Tecnologia</vt:lpstr>
      <vt:lpstr>Indagine conoscitiva anno 2011</vt:lpstr>
      <vt:lpstr>Presentazione standard di PowerPoint</vt:lpstr>
      <vt:lpstr>Presentazione standard di PowerPoint</vt:lpstr>
      <vt:lpstr>Presentazione standard di PowerPoint</vt:lpstr>
      <vt:lpstr>Trend delle procedure eseguite dal 2008 al 2011  (dati aggiornati al 20 febbraio 2012)</vt:lpstr>
      <vt:lpstr>Presentazione standard di PowerPoint</vt:lpstr>
      <vt:lpstr>Tipologia delle procedure eseguite nel 2011  Totale 7.214 interventi (dati aggiornati al 20 febbraio 2012)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Indagine conoscitiva anno 2009</dc:title>
  <dc:creator>Eliana</dc:creator>
  <cp:lastModifiedBy>Eliana Rispoli</cp:lastModifiedBy>
  <cp:revision>41</cp:revision>
  <dcterms:created xsi:type="dcterms:W3CDTF">2010-04-22T08:06:16Z</dcterms:created>
  <dcterms:modified xsi:type="dcterms:W3CDTF">2012-02-20T16:33:36Z</dcterms:modified>
</cp:coreProperties>
</file>