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6" r:id="rId3"/>
    <p:sldId id="277" r:id="rId4"/>
    <p:sldId id="278" r:id="rId5"/>
    <p:sldId id="279" r:id="rId6"/>
    <p:sldId id="281" r:id="rId7"/>
    <p:sldId id="284" r:id="rId8"/>
    <p:sldId id="282" r:id="rId9"/>
    <p:sldId id="28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59" autoAdjust="0"/>
    <p:restoredTop sz="90219" autoAdjust="0"/>
  </p:normalViewPr>
  <p:slideViewPr>
    <p:cSldViewPr>
      <p:cViewPr varScale="1">
        <p:scale>
          <a:sx n="101" d="100"/>
          <a:sy n="101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50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6430864"/>
        <c:axId val="-1746425968"/>
      </c:barChart>
      <c:catAx>
        <c:axId val="-1746430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46425968"/>
        <c:crosses val="autoZero"/>
        <c:auto val="1"/>
        <c:lblAlgn val="ctr"/>
        <c:lblOffset val="100"/>
        <c:noMultiLvlLbl val="0"/>
      </c:catAx>
      <c:valAx>
        <c:axId val="-17464259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4643086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8534</c:v>
                </c:pt>
                <c:pt idx="1">
                  <c:v>253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Anno 2014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8534</c:v>
                </c:pt>
                <c:pt idx="1">
                  <c:v>253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Anno 2015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11041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11033760"/>
        <c:axId val="-1711046816"/>
      </c:barChart>
      <c:catAx>
        <c:axId val="-171103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711046816"/>
        <c:auto val="1"/>
        <c:lblAlgn val="ctr"/>
        <c:lblOffset val="100"/>
        <c:noMultiLvlLbl val="0"/>
      </c:catAx>
      <c:valAx>
        <c:axId val="-1711046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1711033760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8.8184646150427731E-2"/>
                  <c:y val="-9.282594331623971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99 </a:t>
                    </a:r>
                    <a:r>
                      <a:rPr lang="en-US" dirty="0" err="1" smtClean="0"/>
                      <a:t>centri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Foglio1!$A$2:$A$9</c:f>
              <c:strCache>
                <c:ptCount val="8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</c:strCache>
            </c:strRef>
          </c:cat>
          <c:val>
            <c:numRef>
              <c:f>Foglio1!$B$2:$B$9</c:f>
              <c:numCache>
                <c:formatCode>0.0%</c:formatCode>
                <c:ptCount val="8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0.91669999999999996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6431408"/>
        <c:axId val="-1746424880"/>
      </c:barChart>
      <c:catAx>
        <c:axId val="-174643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46424880"/>
        <c:crosses val="autoZero"/>
        <c:auto val="1"/>
        <c:lblAlgn val="ctr"/>
        <c:lblOffset val="100"/>
        <c:noMultiLvlLbl val="0"/>
      </c:catAx>
      <c:valAx>
        <c:axId val="-174642488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-174643140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28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32</c:v>
                </c:pt>
                <c:pt idx="1">
                  <c:v>30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</c:strCache>
            </c:strRef>
          </c:cat>
          <c:val>
            <c:numRef>
              <c:f>Foglio1!$B$2:$B$9</c:f>
              <c:numCache>
                <c:formatCode>_-* #,##0_-;\-* #,##0_-;_-* "-"??_-;_-@_-</c:formatCode>
                <c:ptCount val="8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6435216"/>
        <c:axId val="-1746431952"/>
      </c:barChart>
      <c:catAx>
        <c:axId val="-1746435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46431952"/>
        <c:crosses val="autoZero"/>
        <c:auto val="1"/>
        <c:lblAlgn val="ctr"/>
        <c:lblOffset val="100"/>
        <c:noMultiLvlLbl val="0"/>
      </c:catAx>
      <c:valAx>
        <c:axId val="-1746431952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46435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Bendaggio gastrico</c:v>
                </c:pt>
                <c:pt idx="1">
                  <c:v>Bypass gastrico</c:v>
                </c:pt>
                <c:pt idx="2">
                  <c:v>Diversione Biliopancreatica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 Gastrica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Altre tipologie</c:v>
                </c:pt>
              </c:strCache>
            </c:strRef>
          </c:cat>
          <c:val>
            <c:numRef>
              <c:f>Foglio1!$B$2:$B$10</c:f>
              <c:numCache>
                <c:formatCode>_-* #,##0_-;\-* #,##0_-;_-* "-"??_-;_-@_-</c:formatCode>
                <c:ptCount val="9"/>
                <c:pt idx="0">
                  <c:v>2406</c:v>
                </c:pt>
                <c:pt idx="1">
                  <c:v>1912</c:v>
                </c:pt>
                <c:pt idx="2">
                  <c:v>124</c:v>
                </c:pt>
                <c:pt idx="3">
                  <c:v>19</c:v>
                </c:pt>
                <c:pt idx="4">
                  <c:v>5546</c:v>
                </c:pt>
                <c:pt idx="5">
                  <c:v>180</c:v>
                </c:pt>
                <c:pt idx="6">
                  <c:v>870</c:v>
                </c:pt>
                <c:pt idx="7">
                  <c:v>51</c:v>
                </c:pt>
                <c:pt idx="8">
                  <c:v>327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11044096"/>
        <c:axId val="-1711043552"/>
      </c:barChart>
      <c:catAx>
        <c:axId val="-1711044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11043552"/>
        <c:crosses val="autoZero"/>
        <c:auto val="1"/>
        <c:lblAlgn val="ctr"/>
        <c:lblOffset val="100"/>
        <c:noMultiLvlLbl val="0"/>
      </c:catAx>
      <c:valAx>
        <c:axId val="-1711043552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11044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dPt>
            <c:idx val="4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2396098501132713"/>
                  <c:y val="-5.2846861812532297E-3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265984938871527"/>
                  <c:y val="-0.18788653112617115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6282128072726218"/>
                  <c:y val="-0.17760945432870776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3528182858909399E-2"/>
                  <c:y val="6.5563041496271138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6786323258768347E-2"/>
                  <c:y val="7.6723838444758344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5617799713075359"/>
                  <c:y val="0.1527698421515775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0457026513962218"/>
                  <c:y val="6.7817506180905276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24046772580824352"/>
                  <c:y val="-2.36600991266310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82564739183569"/>
                      <c:h val="8.5147285222276894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1.074005062239467E-2"/>
                  <c:y val="-5.5280031074490907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Foglio1!$A$2:$A$10</c:f>
              <c:strCache>
                <c:ptCount val="9"/>
                <c:pt idx="0">
                  <c:v>Bendaggio gastrico</c:v>
                </c:pt>
                <c:pt idx="1">
                  <c:v>Bypass gastrico</c:v>
                </c:pt>
                <c:pt idx="2">
                  <c:v>Diversione Biliopancreatica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 Gastrica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Altre tipologie</c:v>
                </c:pt>
              </c:strCache>
            </c:strRef>
          </c:cat>
          <c:val>
            <c:numRef>
              <c:f>Foglio1!$B$2:$B$10</c:f>
              <c:numCache>
                <c:formatCode>_-* #,##0_-;\-* #,##0_-;_-* "-"??_-;_-@_-</c:formatCode>
                <c:ptCount val="9"/>
                <c:pt idx="0">
                  <c:v>2406</c:v>
                </c:pt>
                <c:pt idx="1">
                  <c:v>1912</c:v>
                </c:pt>
                <c:pt idx="2">
                  <c:v>124</c:v>
                </c:pt>
                <c:pt idx="3">
                  <c:v>19</c:v>
                </c:pt>
                <c:pt idx="4">
                  <c:v>5546</c:v>
                </c:pt>
                <c:pt idx="5">
                  <c:v>180</c:v>
                </c:pt>
                <c:pt idx="6">
                  <c:v>870</c:v>
                </c:pt>
                <c:pt idx="7">
                  <c:v>51</c:v>
                </c:pt>
                <c:pt idx="8">
                  <c:v>327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  <c:pt idx="5">
                  <c:v>2283</c:v>
                </c:pt>
                <c:pt idx="6">
                  <c:v>2182</c:v>
                </c:pt>
                <c:pt idx="7">
                  <c:v>2406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Foglio1!$C$2:$C$9</c:f>
              <c:numCache>
                <c:formatCode>General</c:formatCode>
                <c:ptCount val="8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  <c:pt idx="5">
                  <c:v>1805</c:v>
                </c:pt>
                <c:pt idx="6">
                  <c:v>1628</c:v>
                </c:pt>
                <c:pt idx="7">
                  <c:v>1912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Foglio1!$D$2:$D$9</c:f>
              <c:numCache>
                <c:formatCode>General</c:formatCode>
                <c:ptCount val="8"/>
                <c:pt idx="0">
                  <c:v>513</c:v>
                </c:pt>
                <c:pt idx="1">
                  <c:v>450</c:v>
                </c:pt>
                <c:pt idx="2">
                  <c:v>437</c:v>
                </c:pt>
                <c:pt idx="3">
                  <c:v>447</c:v>
                </c:pt>
                <c:pt idx="4">
                  <c:v>246</c:v>
                </c:pt>
                <c:pt idx="5">
                  <c:v>202</c:v>
                </c:pt>
                <c:pt idx="6">
                  <c:v>124</c:v>
                </c:pt>
                <c:pt idx="7">
                  <c:v>143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Foglio1!$E$2:$E$9</c:f>
              <c:numCache>
                <c:formatCode>General</c:formatCode>
                <c:ptCount val="8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  <c:pt idx="5">
                  <c:v>2889</c:v>
                </c:pt>
                <c:pt idx="6">
                  <c:v>3799</c:v>
                </c:pt>
                <c:pt idx="7">
                  <c:v>5546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Foglio1!$F$2:$F$9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  <c:pt idx="5">
                  <c:v>112</c:v>
                </c:pt>
                <c:pt idx="6">
                  <c:v>268</c:v>
                </c:pt>
                <c:pt idx="7">
                  <c:v>180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Mini gastric Bypass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Foglio1!$G$2:$G$9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  <c:pt idx="5">
                  <c:v>538</c:v>
                </c:pt>
                <c:pt idx="6">
                  <c:v>477</c:v>
                </c:pt>
                <c:pt idx="7">
                  <c:v>870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Foglio1!$A$2:$A$9</c:f>
              <c:strCache>
                <c:ptCount val="8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</c:strCache>
            </c:strRef>
          </c:cat>
          <c:val>
            <c:numRef>
              <c:f>Foglio1!$H$2:$H$9</c:f>
              <c:numCache>
                <c:formatCode>General</c:formatCode>
                <c:ptCount val="8"/>
                <c:pt idx="0">
                  <c:v>339</c:v>
                </c:pt>
                <c:pt idx="1">
                  <c:v>283</c:v>
                </c:pt>
                <c:pt idx="2">
                  <c:v>120</c:v>
                </c:pt>
                <c:pt idx="3">
                  <c:v>160</c:v>
                </c:pt>
                <c:pt idx="4">
                  <c:v>38</c:v>
                </c:pt>
                <c:pt idx="5">
                  <c:v>23</c:v>
                </c:pt>
                <c:pt idx="6">
                  <c:v>40</c:v>
                </c:pt>
                <c:pt idx="7">
                  <c:v>378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7"/>
        <c:axId val="-1711037024"/>
        <c:axId val="-1711048992"/>
      </c:barChart>
      <c:catAx>
        <c:axId val="-1711037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11048992"/>
        <c:crosses val="autoZero"/>
        <c:auto val="1"/>
        <c:lblAlgn val="ctr"/>
        <c:lblOffset val="100"/>
        <c:noMultiLvlLbl val="0"/>
      </c:catAx>
      <c:valAx>
        <c:axId val="-1711048992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110370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11041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29 febbraio 2016</a:t>
            </a:r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14/03/2016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 smtClean="0"/>
              <a:t>Presidente N. Di Lorenzo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812526771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4244935118"/>
              </p:ext>
            </p:extLst>
          </p:nvPr>
        </p:nvGraphicFramePr>
        <p:xfrm>
          <a:off x="323528" y="3861048"/>
          <a:ext cx="857537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108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56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24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21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7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78 unità operative nel 2014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-36512" y="3566486"/>
            <a:ext cx="9107488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Classificazione delle </a:t>
            </a:r>
            <a:r>
              <a:rPr lang="it-IT" sz="2400" dirty="0" smtClean="0"/>
              <a:t>98 unità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operative nel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4001589293"/>
              </p:ext>
            </p:extLst>
          </p:nvPr>
        </p:nvGraphicFramePr>
        <p:xfrm>
          <a:off x="539552" y="987258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311579351"/>
              </p:ext>
            </p:extLst>
          </p:nvPr>
        </p:nvGraphicFramePr>
        <p:xfrm>
          <a:off x="546568" y="4005064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2015 </a:t>
            </a:r>
            <a:br>
              <a:rPr lang="it-IT" sz="2400" dirty="0" smtClean="0"/>
            </a:br>
            <a:r>
              <a:rPr lang="it-IT" sz="1600" dirty="0"/>
              <a:t>(dati aggiornati al </a:t>
            </a:r>
            <a:r>
              <a:rPr lang="it-IT" sz="1600" dirty="0" smtClean="0"/>
              <a:t>29 febbraio 2016)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017207273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2015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11.435 </a:t>
            </a:r>
            <a:r>
              <a:rPr lang="it-IT" sz="2400" dirty="0" smtClean="0"/>
              <a:t>interventi</a:t>
            </a:r>
            <a:br>
              <a:rPr lang="it-IT" sz="2400" dirty="0" smtClean="0"/>
            </a:br>
            <a:r>
              <a:rPr lang="it-IT" sz="1600" dirty="0"/>
              <a:t>(dati aggiornati al </a:t>
            </a:r>
            <a:r>
              <a:rPr lang="it-IT" sz="1600" dirty="0" smtClean="0"/>
              <a:t>29 febbraio 2016)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34559243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2015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11.435 </a:t>
            </a:r>
            <a:r>
              <a:rPr lang="it-IT" sz="2400" dirty="0" smtClean="0"/>
              <a:t>interventi</a:t>
            </a:r>
            <a:br>
              <a:rPr lang="it-IT" sz="2400" dirty="0" smtClean="0"/>
            </a:br>
            <a:r>
              <a:rPr lang="it-IT" sz="1600" dirty="0"/>
              <a:t>(dati aggiornati al </a:t>
            </a:r>
            <a:r>
              <a:rPr lang="it-IT" sz="1600" dirty="0" smtClean="0"/>
              <a:t>29 febbraio 2016)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010313120"/>
              </p:ext>
            </p:extLst>
          </p:nvPr>
        </p:nvGraphicFramePr>
        <p:xfrm>
          <a:off x="395536" y="1556792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</a:t>
            </a:r>
            <a:r>
              <a:rPr lang="it-IT" sz="2400" dirty="0" smtClean="0"/>
              <a:t>2008 </a:t>
            </a:r>
            <a:r>
              <a:rPr lang="it-IT" sz="2400" dirty="0"/>
              <a:t>al </a:t>
            </a:r>
            <a:r>
              <a:rPr lang="it-IT" sz="2400" dirty="0" smtClean="0"/>
              <a:t>2015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1600" dirty="0"/>
              <a:t>(dati aggiornati al </a:t>
            </a:r>
            <a:r>
              <a:rPr lang="it-IT" sz="1600" dirty="0" smtClean="0"/>
              <a:t>29 </a:t>
            </a:r>
            <a:r>
              <a:rPr lang="it-IT" sz="1600" dirty="0"/>
              <a:t>febbraio </a:t>
            </a:r>
            <a:r>
              <a:rPr lang="it-IT" sz="1600" dirty="0" smtClean="0"/>
              <a:t>2016)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4026353411"/>
              </p:ext>
            </p:extLst>
          </p:nvPr>
        </p:nvGraphicFramePr>
        <p:xfrm>
          <a:off x="0" y="1340768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364088" y="548680"/>
            <a:ext cx="3456384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2015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912643202"/>
              </p:ext>
            </p:extLst>
          </p:nvPr>
        </p:nvGraphicFramePr>
        <p:xfrm>
          <a:off x="4644008" y="1340768"/>
          <a:ext cx="4338798" cy="2160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/>
          <p:cNvSpPr txBox="1">
            <a:spLocks/>
          </p:cNvSpPr>
          <p:nvPr/>
        </p:nvSpPr>
        <p:spPr>
          <a:xfrm>
            <a:off x="539552" y="548680"/>
            <a:ext cx="36004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2014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665025515"/>
              </p:ext>
            </p:extLst>
          </p:nvPr>
        </p:nvGraphicFramePr>
        <p:xfrm>
          <a:off x="467544" y="1124743"/>
          <a:ext cx="4032448" cy="230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383759864"/>
              </p:ext>
            </p:extLst>
          </p:nvPr>
        </p:nvGraphicFramePr>
        <p:xfrm>
          <a:off x="539552" y="3645024"/>
          <a:ext cx="82809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713</TotalTime>
  <Words>144</Words>
  <Application>Microsoft Office PowerPoint</Application>
  <PresentationFormat>Presentazione su schermo (4:3)</PresentationFormat>
  <Paragraphs>40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Trend delle procedure eseguite dal 2008 al 2015  (dati aggiornati al 29 febbraio 2016)</vt:lpstr>
      <vt:lpstr>Tipologia delle procedure eseguite nel 2015 Totale 11.435 interventi (dati aggiornati al 29 febbraio 2016)</vt:lpstr>
      <vt:lpstr>Tipologia delle procedure eseguite nel 2015 Totale 11.435 interventi (dati aggiornati al 29 febbraio 2016)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</cp:lastModifiedBy>
  <cp:revision>115</cp:revision>
  <dcterms:created xsi:type="dcterms:W3CDTF">2010-04-22T08:06:16Z</dcterms:created>
  <dcterms:modified xsi:type="dcterms:W3CDTF">2016-03-14T08:59:54Z</dcterms:modified>
</cp:coreProperties>
</file>