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1"/>
  </p:notesMasterIdLst>
  <p:handoutMasterIdLst>
    <p:handoutMasterId r:id="rId12"/>
  </p:handoutMasterIdLst>
  <p:sldIdLst>
    <p:sldId id="275" r:id="rId2"/>
    <p:sldId id="276" r:id="rId3"/>
    <p:sldId id="277" r:id="rId4"/>
    <p:sldId id="278" r:id="rId5"/>
    <p:sldId id="279" r:id="rId6"/>
    <p:sldId id="281" r:id="rId7"/>
    <p:sldId id="284" r:id="rId8"/>
    <p:sldId id="282" r:id="rId9"/>
    <p:sldId id="283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859" autoAdjust="0"/>
    <p:restoredTop sz="90219" autoAdjust="0"/>
  </p:normalViewPr>
  <p:slideViewPr>
    <p:cSldViewPr>
      <p:cViewPr varScale="1">
        <p:scale>
          <a:sx n="101" d="100"/>
          <a:sy n="101" d="100"/>
        </p:scale>
        <p:origin x="11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250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Centri</c:v>
                </c:pt>
              </c:strCache>
            </c:strRef>
          </c:tx>
          <c:invertIfNegative val="0"/>
          <c:cat>
            <c:strRef>
              <c:f>Foglio1!$A$2:$A$9</c:f>
              <c:strCache>
                <c:ptCount val="8"/>
                <c:pt idx="0">
                  <c:v>Anno 2008</c:v>
                </c:pt>
                <c:pt idx="1">
                  <c:v>Anno 2009</c:v>
                </c:pt>
                <c:pt idx="2">
                  <c:v>Anno 2010</c:v>
                </c:pt>
                <c:pt idx="3">
                  <c:v>Anno 2011</c:v>
                </c:pt>
                <c:pt idx="4">
                  <c:v>Anno 2012</c:v>
                </c:pt>
                <c:pt idx="5">
                  <c:v>Anno 2013</c:v>
                </c:pt>
                <c:pt idx="6">
                  <c:v>Anno 2014</c:v>
                </c:pt>
                <c:pt idx="7">
                  <c:v>Anno 2015</c:v>
                </c:pt>
              </c:strCache>
            </c:strRef>
          </c:cat>
          <c:val>
            <c:numRef>
              <c:f>Foglio1!$B$2:$B$9</c:f>
              <c:numCache>
                <c:formatCode>General</c:formatCode>
                <c:ptCount val="8"/>
                <c:pt idx="0">
                  <c:v>91</c:v>
                </c:pt>
                <c:pt idx="1">
                  <c:v>93</c:v>
                </c:pt>
                <c:pt idx="2">
                  <c:v>97</c:v>
                </c:pt>
                <c:pt idx="3">
                  <c:v>98</c:v>
                </c:pt>
                <c:pt idx="4">
                  <c:v>100</c:v>
                </c:pt>
                <c:pt idx="5">
                  <c:v>77</c:v>
                </c:pt>
                <c:pt idx="6">
                  <c:v>83</c:v>
                </c:pt>
                <c:pt idx="7">
                  <c:v>108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46430864"/>
        <c:axId val="-1746425968"/>
      </c:barChart>
      <c:catAx>
        <c:axId val="-1746430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-1746425968"/>
        <c:crosses val="autoZero"/>
        <c:auto val="1"/>
        <c:lblAlgn val="ctr"/>
        <c:lblOffset val="100"/>
        <c:noMultiLvlLbl val="0"/>
      </c:catAx>
      <c:valAx>
        <c:axId val="-174642596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-1746430864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34300536655348"/>
          <c:y val="0.10761756445666244"/>
          <c:w val="0.30877028156291814"/>
          <c:h val="0.8257809855752461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4470650604039165"/>
                  <c:y val="-5.124540255761055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5909077735324095"/>
                  <c:y val="5.569556598974383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73589890978297E-2"/>
                  <c:y val="-8.218725051221699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Laparoscopia</c:v>
                </c:pt>
                <c:pt idx="1">
                  <c:v>Laparotomia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8534</c:v>
                </c:pt>
                <c:pt idx="1">
                  <c:v>253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Anno 2014</c:v>
                </c:pt>
              </c:strCache>
            </c:strRef>
          </c:tx>
          <c:invertIfNegative val="0"/>
          <c:cat>
            <c:strRef>
              <c:f>Foglio1!$A$2:$A$3</c:f>
              <c:strCache>
                <c:ptCount val="2"/>
                <c:pt idx="0">
                  <c:v>Laparoscopia</c:v>
                </c:pt>
                <c:pt idx="1">
                  <c:v>Laparotomia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8534</c:v>
                </c:pt>
                <c:pt idx="1">
                  <c:v>253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Anno 2015</c:v>
                </c:pt>
              </c:strCache>
            </c:strRef>
          </c:tx>
          <c:invertIfNegative val="0"/>
          <c:cat>
            <c:strRef>
              <c:f>Foglio1!$A$2:$A$3</c:f>
              <c:strCache>
                <c:ptCount val="2"/>
                <c:pt idx="0">
                  <c:v>Laparoscopia</c:v>
                </c:pt>
                <c:pt idx="1">
                  <c:v>Laparotomia</c:v>
                </c:pt>
              </c:strCache>
            </c:strRef>
          </c:cat>
          <c:val>
            <c:numRef>
              <c:f>Foglio1!$C$2:$C$3</c:f>
              <c:numCache>
                <c:formatCode>General</c:formatCode>
                <c:ptCount val="2"/>
                <c:pt idx="0">
                  <c:v>11041</c:v>
                </c:pt>
                <c:pt idx="1">
                  <c:v>394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11033760"/>
        <c:axId val="-1711046816"/>
      </c:barChart>
      <c:catAx>
        <c:axId val="-1711033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711046816"/>
        <c:auto val="1"/>
        <c:lblAlgn val="ctr"/>
        <c:lblOffset val="100"/>
        <c:noMultiLvlLbl val="0"/>
      </c:catAx>
      <c:valAx>
        <c:axId val="-17110468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-1711033760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2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Partec.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8.8184646150427731E-2"/>
                  <c:y val="-9.282594331623971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99 </a:t>
                    </a:r>
                    <a:r>
                      <a:rPr lang="en-US" dirty="0" err="1" smtClean="0"/>
                      <a:t>centri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Foglio1!$A$2:$A$9</c:f>
              <c:strCache>
                <c:ptCount val="8"/>
                <c:pt idx="0">
                  <c:v>Anno 2008</c:v>
                </c:pt>
                <c:pt idx="1">
                  <c:v>Anno 2009</c:v>
                </c:pt>
                <c:pt idx="2">
                  <c:v>Anno 2010</c:v>
                </c:pt>
                <c:pt idx="3">
                  <c:v>Anno 2011</c:v>
                </c:pt>
                <c:pt idx="4">
                  <c:v>Anno 2012</c:v>
                </c:pt>
                <c:pt idx="5">
                  <c:v>Anno 2013</c:v>
                </c:pt>
                <c:pt idx="6">
                  <c:v>Anno 2014</c:v>
                </c:pt>
                <c:pt idx="7">
                  <c:v>Anno 2015</c:v>
                </c:pt>
              </c:strCache>
            </c:strRef>
          </c:cat>
          <c:val>
            <c:numRef>
              <c:f>Foglio1!$B$2:$B$9</c:f>
              <c:numCache>
                <c:formatCode>0.0%</c:formatCode>
                <c:ptCount val="8"/>
                <c:pt idx="0">
                  <c:v>0.93400000000000005</c:v>
                </c:pt>
                <c:pt idx="1">
                  <c:v>0.91400000000000003</c:v>
                </c:pt>
                <c:pt idx="2">
                  <c:v>0.91800000000000004</c:v>
                </c:pt>
                <c:pt idx="3">
                  <c:v>0.91800000000000004</c:v>
                </c:pt>
                <c:pt idx="4">
                  <c:v>0.78</c:v>
                </c:pt>
                <c:pt idx="5">
                  <c:v>1</c:v>
                </c:pt>
                <c:pt idx="6">
                  <c:v>0.92769999999999997</c:v>
                </c:pt>
                <c:pt idx="7">
                  <c:v>0.91669999999999996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46431408"/>
        <c:axId val="-1746424880"/>
      </c:barChart>
      <c:catAx>
        <c:axId val="-17464314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-1746424880"/>
        <c:crosses val="autoZero"/>
        <c:auto val="1"/>
        <c:lblAlgn val="ctr"/>
        <c:lblOffset val="100"/>
        <c:noMultiLvlLbl val="0"/>
      </c:catAx>
      <c:valAx>
        <c:axId val="-174642488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%" sourceLinked="1"/>
        <c:majorTickMark val="out"/>
        <c:minorTickMark val="none"/>
        <c:tickLblPos val="nextTo"/>
        <c:crossAx val="-1746431408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34300536655348"/>
          <c:y val="0.10761756445666244"/>
          <c:w val="0.30877028156291814"/>
          <c:h val="0.8257809855752461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5.1448389792438523E-3"/>
                  <c:y val="-0.1904843260309578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9518145326847741"/>
                  <c:y val="-2.183058471539338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73589890978297E-2"/>
                  <c:y val="-8.218725051221699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Centri con casistica &lt;50 interventi</c:v>
                </c:pt>
                <c:pt idx="1">
                  <c:v>Centri con casistica tra 50 e 100 interventi</c:v>
                </c:pt>
                <c:pt idx="2">
                  <c:v>Centri con casistica oltre 100 interventi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28</c:v>
                </c:pt>
                <c:pt idx="1">
                  <c:v>20</c:v>
                </c:pt>
                <c:pt idx="2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34300536655348"/>
          <c:y val="0.10761756445666244"/>
          <c:w val="0.30877028156291814"/>
          <c:h val="0.8257809855752461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5.1448389792438523E-3"/>
                  <c:y val="-0.1904843260309578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9518145326847741"/>
                  <c:y val="-2.183058471539338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73589890978297E-2"/>
                  <c:y val="-8.218725051221699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Centri con casistica &lt;50 interventi</c:v>
                </c:pt>
                <c:pt idx="1">
                  <c:v>Centri con casistica tra 50 e 100 interventi</c:v>
                </c:pt>
                <c:pt idx="2">
                  <c:v>Centri con casistica oltre 100 interventi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32</c:v>
                </c:pt>
                <c:pt idx="1">
                  <c:v>30</c:v>
                </c:pt>
                <c:pt idx="2">
                  <c:v>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Foglio1!$A$2:$A$9</c:f>
              <c:strCache>
                <c:ptCount val="8"/>
                <c:pt idx="0">
                  <c:v>Casi 2008</c:v>
                </c:pt>
                <c:pt idx="1">
                  <c:v>Casi 2009</c:v>
                </c:pt>
                <c:pt idx="2">
                  <c:v>Casi 2010</c:v>
                </c:pt>
                <c:pt idx="3">
                  <c:v>Casi 2011</c:v>
                </c:pt>
                <c:pt idx="4">
                  <c:v>Casi 2012</c:v>
                </c:pt>
                <c:pt idx="5">
                  <c:v>Casi 2013</c:v>
                </c:pt>
                <c:pt idx="6">
                  <c:v>Casi 2014</c:v>
                </c:pt>
                <c:pt idx="7">
                  <c:v>Casi 2015</c:v>
                </c:pt>
              </c:strCache>
            </c:strRef>
          </c:cat>
          <c:val>
            <c:numRef>
              <c:f>Foglio1!$B$2:$B$9</c:f>
              <c:numCache>
                <c:formatCode>_-* #,##0_-;\-* #,##0_-;_-* "-"??_-;_-@_-</c:formatCode>
                <c:ptCount val="8"/>
                <c:pt idx="0">
                  <c:v>5974</c:v>
                </c:pt>
                <c:pt idx="1">
                  <c:v>5763</c:v>
                </c:pt>
                <c:pt idx="2">
                  <c:v>6504</c:v>
                </c:pt>
                <c:pt idx="3">
                  <c:v>7214</c:v>
                </c:pt>
                <c:pt idx="4">
                  <c:v>7645</c:v>
                </c:pt>
                <c:pt idx="5">
                  <c:v>8106</c:v>
                </c:pt>
                <c:pt idx="6">
                  <c:v>8787</c:v>
                </c:pt>
                <c:pt idx="7">
                  <c:v>11435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46435216"/>
        <c:axId val="-1746431952"/>
      </c:barChart>
      <c:catAx>
        <c:axId val="-17464352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46431952"/>
        <c:crosses val="autoZero"/>
        <c:auto val="1"/>
        <c:lblAlgn val="ctr"/>
        <c:lblOffset val="100"/>
        <c:noMultiLvlLbl val="0"/>
      </c:catAx>
      <c:valAx>
        <c:axId val="-1746431952"/>
        <c:scaling>
          <c:orientation val="minMax"/>
        </c:scaling>
        <c:delete val="1"/>
        <c:axPos val="l"/>
        <c:majorGridlines/>
        <c:numFmt formatCode="_-* #,##0_-;\-* #,##0_-;_-* &quot;-&quot;??_-;_-@_-" sourceLinked="1"/>
        <c:majorTickMark val="none"/>
        <c:minorTickMark val="none"/>
        <c:tickLblPos val="nextTo"/>
        <c:crossAx val="-17464352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Casi</c:v>
                </c:pt>
              </c:strCache>
            </c:strRef>
          </c:tx>
          <c:invertIfNegative val="0"/>
          <c:cat>
            <c:strRef>
              <c:f>Foglio1!$A$2:$A$10</c:f>
              <c:strCache>
                <c:ptCount val="9"/>
                <c:pt idx="0">
                  <c:v>Bendaggio gastrico</c:v>
                </c:pt>
                <c:pt idx="1">
                  <c:v>Bypass gastrico</c:v>
                </c:pt>
                <c:pt idx="2">
                  <c:v>Diversione Biliopancreatica</c:v>
                </c:pt>
                <c:pt idx="3">
                  <c:v>Duodenal switch</c:v>
                </c:pt>
                <c:pt idx="4">
                  <c:v>Sleeve gastrectomy</c:v>
                </c:pt>
                <c:pt idx="5">
                  <c:v>Plicatura Gastrica</c:v>
                </c:pt>
                <c:pt idx="6">
                  <c:v>Mini gastric Bypass</c:v>
                </c:pt>
                <c:pt idx="7">
                  <c:v>Gastroplastica verticale</c:v>
                </c:pt>
                <c:pt idx="8">
                  <c:v>Altre tipologie</c:v>
                </c:pt>
              </c:strCache>
            </c:strRef>
          </c:cat>
          <c:val>
            <c:numRef>
              <c:f>Foglio1!$B$2:$B$10</c:f>
              <c:numCache>
                <c:formatCode>_-* #,##0_-;\-* #,##0_-;_-* "-"??_-;_-@_-</c:formatCode>
                <c:ptCount val="9"/>
                <c:pt idx="0">
                  <c:v>2406</c:v>
                </c:pt>
                <c:pt idx="1">
                  <c:v>1912</c:v>
                </c:pt>
                <c:pt idx="2">
                  <c:v>124</c:v>
                </c:pt>
                <c:pt idx="3">
                  <c:v>19</c:v>
                </c:pt>
                <c:pt idx="4">
                  <c:v>5546</c:v>
                </c:pt>
                <c:pt idx="5">
                  <c:v>180</c:v>
                </c:pt>
                <c:pt idx="6">
                  <c:v>870</c:v>
                </c:pt>
                <c:pt idx="7">
                  <c:v>51</c:v>
                </c:pt>
                <c:pt idx="8">
                  <c:v>327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11044096"/>
        <c:axId val="-1711043552"/>
      </c:barChart>
      <c:catAx>
        <c:axId val="-17110440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11043552"/>
        <c:crosses val="autoZero"/>
        <c:auto val="1"/>
        <c:lblAlgn val="ctr"/>
        <c:lblOffset val="100"/>
        <c:noMultiLvlLbl val="0"/>
      </c:catAx>
      <c:valAx>
        <c:axId val="-1711043552"/>
        <c:scaling>
          <c:orientation val="minMax"/>
        </c:scaling>
        <c:delete val="1"/>
        <c:axPos val="l"/>
        <c:majorGridlines/>
        <c:numFmt formatCode="_-* #,##0_-;\-* #,##0_-;_-* &quot;-&quot;??_-;_-@_-" sourceLinked="1"/>
        <c:majorTickMark val="none"/>
        <c:minorTickMark val="none"/>
        <c:tickLblPos val="nextTo"/>
        <c:crossAx val="-171104409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64697159252843"/>
          <c:y val="0.17832450623230919"/>
          <c:w val="0.42543219835477225"/>
          <c:h val="0.73021944493729563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Casi</c:v>
                </c:pt>
              </c:strCache>
            </c:strRef>
          </c:tx>
          <c:dPt>
            <c:idx val="4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0.12396098501132713"/>
                  <c:y val="-5.2846861812532297E-3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0265984938871527"/>
                  <c:y val="-0.18788653112617115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6282128072726218"/>
                  <c:y val="-0.17760945432870776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3528182858909399E-2"/>
                  <c:y val="6.5563041496271138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6786323258768347E-2"/>
                  <c:y val="7.6723838444758344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5617799713075359"/>
                  <c:y val="0.1527698421515775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20457026513962218"/>
                  <c:y val="6.7817506180905276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24046772580824352"/>
                  <c:y val="-2.36600991266310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982564739183569"/>
                      <c:h val="8.5147285222276894E-2"/>
                    </c:manualLayout>
                  </c15:layout>
                </c:ext>
              </c:extLst>
            </c:dLbl>
            <c:dLbl>
              <c:idx val="8"/>
              <c:layout>
                <c:manualLayout>
                  <c:x val="1.074005062239467E-2"/>
                  <c:y val="-5.5280031074490907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993966853924441"/>
                      <c:h val="7.922620590657474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it-IT"/>
              </a:p>
            </c:txPr>
            <c:showLegendKey val="1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Foglio1!$A$2:$A$10</c:f>
              <c:strCache>
                <c:ptCount val="9"/>
                <c:pt idx="0">
                  <c:v>Bendaggio gastrico</c:v>
                </c:pt>
                <c:pt idx="1">
                  <c:v>Bypass gastrico</c:v>
                </c:pt>
                <c:pt idx="2">
                  <c:v>Diversione Biliopancreatica</c:v>
                </c:pt>
                <c:pt idx="3">
                  <c:v>Duodenal switch</c:v>
                </c:pt>
                <c:pt idx="4">
                  <c:v>Sleeve gastrectomy</c:v>
                </c:pt>
                <c:pt idx="5">
                  <c:v>Plicatura Gastrica</c:v>
                </c:pt>
                <c:pt idx="6">
                  <c:v>Mini gastric Bypass</c:v>
                </c:pt>
                <c:pt idx="7">
                  <c:v>Gastroplastica verticale</c:v>
                </c:pt>
                <c:pt idx="8">
                  <c:v>Altre tipologie</c:v>
                </c:pt>
              </c:strCache>
            </c:strRef>
          </c:cat>
          <c:val>
            <c:numRef>
              <c:f>Foglio1!$B$2:$B$10</c:f>
              <c:numCache>
                <c:formatCode>_-* #,##0_-;\-* #,##0_-;_-* "-"??_-;_-@_-</c:formatCode>
                <c:ptCount val="9"/>
                <c:pt idx="0">
                  <c:v>2406</c:v>
                </c:pt>
                <c:pt idx="1">
                  <c:v>1912</c:v>
                </c:pt>
                <c:pt idx="2">
                  <c:v>124</c:v>
                </c:pt>
                <c:pt idx="3">
                  <c:v>19</c:v>
                </c:pt>
                <c:pt idx="4">
                  <c:v>5546</c:v>
                </c:pt>
                <c:pt idx="5">
                  <c:v>180</c:v>
                </c:pt>
                <c:pt idx="6">
                  <c:v>870</c:v>
                </c:pt>
                <c:pt idx="7">
                  <c:v>51</c:v>
                </c:pt>
                <c:pt idx="8">
                  <c:v>327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Bendaggio gastrico</c:v>
                </c:pt>
              </c:strCache>
            </c:strRef>
          </c:tx>
          <c:invertIfNegative val="0"/>
          <c:cat>
            <c:strRef>
              <c:f>Foglio1!$A$2:$A$9</c:f>
              <c:strCache>
                <c:ptCount val="8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</c:strCache>
            </c:strRef>
          </c:cat>
          <c:val>
            <c:numRef>
              <c:f>Foglio1!$B$2:$B$9</c:f>
              <c:numCache>
                <c:formatCode>General</c:formatCode>
                <c:ptCount val="8"/>
                <c:pt idx="0">
                  <c:v>3185</c:v>
                </c:pt>
                <c:pt idx="1">
                  <c:v>2532</c:v>
                </c:pt>
                <c:pt idx="2">
                  <c:v>2667</c:v>
                </c:pt>
                <c:pt idx="3">
                  <c:v>2623</c:v>
                </c:pt>
                <c:pt idx="4">
                  <c:v>2556</c:v>
                </c:pt>
                <c:pt idx="5">
                  <c:v>2283</c:v>
                </c:pt>
                <c:pt idx="6">
                  <c:v>2182</c:v>
                </c:pt>
                <c:pt idx="7">
                  <c:v>2406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By pass gastrico</c:v>
                </c:pt>
              </c:strCache>
            </c:strRef>
          </c:tx>
          <c:invertIfNegative val="0"/>
          <c:cat>
            <c:strRef>
              <c:f>Foglio1!$A$2:$A$9</c:f>
              <c:strCache>
                <c:ptCount val="8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</c:strCache>
            </c:strRef>
          </c:cat>
          <c:val>
            <c:numRef>
              <c:f>Foglio1!$C$2:$C$9</c:f>
              <c:numCache>
                <c:formatCode>General</c:formatCode>
                <c:ptCount val="8"/>
                <c:pt idx="0">
                  <c:v>1407</c:v>
                </c:pt>
                <c:pt idx="1">
                  <c:v>1466</c:v>
                </c:pt>
                <c:pt idx="2">
                  <c:v>1647</c:v>
                </c:pt>
                <c:pt idx="3">
                  <c:v>1796</c:v>
                </c:pt>
                <c:pt idx="4">
                  <c:v>1593</c:v>
                </c:pt>
                <c:pt idx="5">
                  <c:v>1805</c:v>
                </c:pt>
                <c:pt idx="6">
                  <c:v>1628</c:v>
                </c:pt>
                <c:pt idx="7">
                  <c:v>1912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Diversione + Duodenal switch</c:v>
                </c:pt>
              </c:strCache>
            </c:strRef>
          </c:tx>
          <c:invertIfNegative val="0"/>
          <c:cat>
            <c:strRef>
              <c:f>Foglio1!$A$2:$A$9</c:f>
              <c:strCache>
                <c:ptCount val="8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</c:strCache>
            </c:strRef>
          </c:cat>
          <c:val>
            <c:numRef>
              <c:f>Foglio1!$D$2:$D$9</c:f>
              <c:numCache>
                <c:formatCode>General</c:formatCode>
                <c:ptCount val="8"/>
                <c:pt idx="0">
                  <c:v>513</c:v>
                </c:pt>
                <c:pt idx="1">
                  <c:v>450</c:v>
                </c:pt>
                <c:pt idx="2">
                  <c:v>437</c:v>
                </c:pt>
                <c:pt idx="3">
                  <c:v>447</c:v>
                </c:pt>
                <c:pt idx="4">
                  <c:v>246</c:v>
                </c:pt>
                <c:pt idx="5">
                  <c:v>202</c:v>
                </c:pt>
                <c:pt idx="6">
                  <c:v>124</c:v>
                </c:pt>
                <c:pt idx="7">
                  <c:v>143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Sleeve gastrectomy</c:v>
                </c:pt>
              </c:strCache>
            </c:strRef>
          </c:tx>
          <c:invertIfNegative val="0"/>
          <c:cat>
            <c:strRef>
              <c:f>Foglio1!$A$2:$A$9</c:f>
              <c:strCache>
                <c:ptCount val="8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</c:strCache>
            </c:strRef>
          </c:cat>
          <c:val>
            <c:numRef>
              <c:f>Foglio1!$E$2:$E$9</c:f>
              <c:numCache>
                <c:formatCode>General</c:formatCode>
                <c:ptCount val="8"/>
                <c:pt idx="0">
                  <c:v>530</c:v>
                </c:pt>
                <c:pt idx="1">
                  <c:v>1032</c:v>
                </c:pt>
                <c:pt idx="2">
                  <c:v>1633</c:v>
                </c:pt>
                <c:pt idx="3">
                  <c:v>2188</c:v>
                </c:pt>
                <c:pt idx="4">
                  <c:v>2383</c:v>
                </c:pt>
                <c:pt idx="5">
                  <c:v>2889</c:v>
                </c:pt>
                <c:pt idx="6">
                  <c:v>3799</c:v>
                </c:pt>
                <c:pt idx="7">
                  <c:v>5546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Gastric Plication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Foglio1!$A$2:$A$9</c:f>
              <c:strCache>
                <c:ptCount val="8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</c:strCache>
            </c:strRef>
          </c:cat>
          <c:val>
            <c:numRef>
              <c:f>Foglio1!$F$2:$F$9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203</c:v>
                </c:pt>
                <c:pt idx="5">
                  <c:v>112</c:v>
                </c:pt>
                <c:pt idx="6">
                  <c:v>268</c:v>
                </c:pt>
                <c:pt idx="7">
                  <c:v>180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Mini gastric Bypass</c:v>
                </c:pt>
              </c:strCache>
            </c:strRef>
          </c:tx>
          <c:invertIfNegative val="0"/>
          <c:cat>
            <c:strRef>
              <c:f>Foglio1!$A$2:$A$9</c:f>
              <c:strCache>
                <c:ptCount val="8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</c:strCache>
            </c:strRef>
          </c:cat>
          <c:val>
            <c:numRef>
              <c:f>Foglio1!$G$2:$G$9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348</c:v>
                </c:pt>
                <c:pt idx="5">
                  <c:v>538</c:v>
                </c:pt>
                <c:pt idx="6">
                  <c:v>477</c:v>
                </c:pt>
                <c:pt idx="7">
                  <c:v>870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Varie</c:v>
                </c:pt>
              </c:strCache>
            </c:strRef>
          </c:tx>
          <c:invertIfNegative val="0"/>
          <c:cat>
            <c:strRef>
              <c:f>Foglio1!$A$2:$A$9</c:f>
              <c:strCache>
                <c:ptCount val="8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</c:strCache>
            </c:strRef>
          </c:cat>
          <c:val>
            <c:numRef>
              <c:f>Foglio1!$H$2:$H$9</c:f>
              <c:numCache>
                <c:formatCode>General</c:formatCode>
                <c:ptCount val="8"/>
                <c:pt idx="0">
                  <c:v>339</c:v>
                </c:pt>
                <c:pt idx="1">
                  <c:v>283</c:v>
                </c:pt>
                <c:pt idx="2">
                  <c:v>120</c:v>
                </c:pt>
                <c:pt idx="3">
                  <c:v>160</c:v>
                </c:pt>
                <c:pt idx="4">
                  <c:v>38</c:v>
                </c:pt>
                <c:pt idx="5">
                  <c:v>23</c:v>
                </c:pt>
                <c:pt idx="6">
                  <c:v>40</c:v>
                </c:pt>
                <c:pt idx="7">
                  <c:v>378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27"/>
        <c:axId val="-1711037024"/>
        <c:axId val="-1711048992"/>
      </c:barChart>
      <c:catAx>
        <c:axId val="-17110370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11048992"/>
        <c:crosses val="autoZero"/>
        <c:auto val="1"/>
        <c:lblAlgn val="ctr"/>
        <c:lblOffset val="100"/>
        <c:noMultiLvlLbl val="0"/>
      </c:catAx>
      <c:valAx>
        <c:axId val="-1711048992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-171103702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34300536655348"/>
          <c:y val="0.10761756445666244"/>
          <c:w val="0.30877028156291814"/>
          <c:h val="0.8257809855752461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4470650604039165"/>
                  <c:y val="-5.124540255761055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5909077735324095"/>
                  <c:y val="5.569556598974383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73589890978297E-2"/>
                  <c:y val="-8.218725051221699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Laparoscopia</c:v>
                </c:pt>
                <c:pt idx="1">
                  <c:v>Laparotomia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11041</c:v>
                </c:pt>
                <c:pt idx="1">
                  <c:v>394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BF076-4CD0-4A87-90F4-5706841922DC}" type="datetimeFigureOut">
              <a:rPr lang="it-IT" smtClean="0"/>
              <a:t>14/03/2016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7AA82-7127-4C14-9F27-DEB457FD9F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039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DB037-0304-4332-9558-712D25425B7A}" type="datetimeFigureOut">
              <a:rPr lang="it-IT" smtClean="0"/>
              <a:t>14/03/2016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DE876-50E0-45CD-9672-E83933FE2C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4896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3257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88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14/03/2016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14/03/2016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14/03/2016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‹N›</a:t>
            </a:fld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51520" y="6525344"/>
            <a:ext cx="8753093" cy="197570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050" dirty="0" smtClean="0"/>
              <a:t>Dati Ufficiali SICOB</a:t>
            </a:r>
            <a:r>
              <a:rPr lang="it-IT" sz="1050" baseline="0" dirty="0" smtClean="0"/>
              <a:t> - </a:t>
            </a:r>
            <a:r>
              <a:rPr lang="it-IT" sz="1050" dirty="0" smtClean="0"/>
              <a:t>aggiornati al 29 febbraio 2016</a:t>
            </a:r>
          </a:p>
          <a:p>
            <a:pPr algn="l"/>
            <a:endParaRPr lang="it-IT" sz="1050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597352"/>
            <a:ext cx="1440160" cy="1261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14/03/2016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14/03/2016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14/03/2016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14/03/2016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14/03/2016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14/03/2016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14/03/2016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9DC9D6-4116-47A4-B2D7-66B5F23EBDCD}" type="datetimeFigureOut">
              <a:rPr lang="it-IT" smtClean="0"/>
              <a:t>14/03/2016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611560" y="476672"/>
            <a:ext cx="8137630" cy="23012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Indagine conoscitiva</a:t>
            </a:r>
            <a:br>
              <a:rPr lang="it-IT" dirty="0"/>
            </a:br>
            <a:r>
              <a:rPr lang="it-IT" dirty="0"/>
              <a:t>anno </a:t>
            </a:r>
            <a:r>
              <a:rPr lang="it-IT" dirty="0" smtClean="0"/>
              <a:t>2015</a:t>
            </a:r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612958" y="3475928"/>
            <a:ext cx="6480048" cy="459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i="1" dirty="0" smtClean="0"/>
              <a:t>Presidente N. Di Lorenzo</a:t>
            </a:r>
            <a:endParaRPr lang="it-IT" i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790" y="3584520"/>
            <a:ext cx="3387854" cy="2853911"/>
          </a:xfrm>
          <a:prstGeom prst="rect">
            <a:avLst/>
          </a:prstGeom>
        </p:spPr>
      </p:pic>
      <p:sp>
        <p:nvSpPr>
          <p:cNvPr id="8" name="Sottotitolo 2"/>
          <p:cNvSpPr txBox="1">
            <a:spLocks/>
          </p:cNvSpPr>
          <p:nvPr/>
        </p:nvSpPr>
        <p:spPr>
          <a:xfrm>
            <a:off x="620670" y="2880378"/>
            <a:ext cx="6480048" cy="459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i="1" smtClean="0"/>
              <a:t>Dati Ufficiali Società Italiana di Chirurgia 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87476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318244"/>
            <a:ext cx="9036496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Evoluzione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del numero dei centri SICOB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dal 2008 al 2015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3812526771"/>
              </p:ext>
            </p:extLst>
          </p:nvPr>
        </p:nvGraphicFramePr>
        <p:xfrm>
          <a:off x="467544" y="1124744"/>
          <a:ext cx="835292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4244935118"/>
              </p:ext>
            </p:extLst>
          </p:nvPr>
        </p:nvGraphicFramePr>
        <p:xfrm>
          <a:off x="323528" y="3861048"/>
          <a:ext cx="857537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8573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326126"/>
            <a:ext cx="9036496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Distribuzione 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dei 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108 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centri SICOB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censiti nel 2015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 descr="C:\Users\Eliana\Desktop\Italia%20muta%20regioni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r="-1"/>
          <a:stretch/>
        </p:blipFill>
        <p:spPr bwMode="auto">
          <a:xfrm>
            <a:off x="2265638" y="692696"/>
            <a:ext cx="5114674" cy="595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5148064" y="107064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NORD 56 centri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156096" y="2636912"/>
            <a:ext cx="222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CENTRO 24 centri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444208" y="368276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SUD 21 centri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806751" y="52292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ISOLE 7 centri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448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36512" y="404664"/>
            <a:ext cx="9144000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Classificazione delle 78 unità operative nel 2014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-36512" y="3566486"/>
            <a:ext cx="9107488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dirty="0"/>
              <a:t>Classificazione delle </a:t>
            </a:r>
            <a:r>
              <a:rPr lang="it-IT" sz="2400" dirty="0" smtClean="0"/>
              <a:t>98 unità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operative nel 2015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395536" y="3645024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Grafico 9"/>
          <p:cNvGraphicFramePr/>
          <p:nvPr>
            <p:extLst>
              <p:ext uri="{D42A27DB-BD31-4B8C-83A1-F6EECF244321}">
                <p14:modId xmlns:p14="http://schemas.microsoft.com/office/powerpoint/2010/main" val="4001589293"/>
              </p:ext>
            </p:extLst>
          </p:nvPr>
        </p:nvGraphicFramePr>
        <p:xfrm>
          <a:off x="539552" y="987258"/>
          <a:ext cx="8280920" cy="2595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2311579351"/>
              </p:ext>
            </p:extLst>
          </p:nvPr>
        </p:nvGraphicFramePr>
        <p:xfrm>
          <a:off x="546568" y="4005064"/>
          <a:ext cx="8280920" cy="2595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315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/>
              <a:t>Trend delle procedure eseguite dal 2008 al 2015 </a:t>
            </a:r>
            <a:br>
              <a:rPr lang="it-IT" sz="2400" dirty="0" smtClean="0"/>
            </a:br>
            <a:r>
              <a:rPr lang="it-IT" sz="1600" dirty="0"/>
              <a:t>(dati aggiornati al </a:t>
            </a:r>
            <a:r>
              <a:rPr lang="it-IT" sz="1600" dirty="0" smtClean="0"/>
              <a:t>29 febbraio 2016)</a:t>
            </a:r>
            <a:endParaRPr lang="it-IT" sz="2400" dirty="0"/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3017207273"/>
              </p:ext>
            </p:extLst>
          </p:nvPr>
        </p:nvGraphicFramePr>
        <p:xfrm>
          <a:off x="395536" y="1412776"/>
          <a:ext cx="828092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45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/>
              <a:t>Tipologia delle procedure eseguite nel 2015</a:t>
            </a:r>
            <a:br>
              <a:rPr lang="it-IT" sz="2400" dirty="0" smtClean="0"/>
            </a:br>
            <a:r>
              <a:rPr lang="it-IT" sz="2400" dirty="0" smtClean="0"/>
              <a:t>Totale </a:t>
            </a:r>
            <a:r>
              <a:rPr lang="it-IT" sz="2400" dirty="0" smtClean="0">
                <a:solidFill>
                  <a:srgbClr val="FFC000"/>
                </a:solidFill>
              </a:rPr>
              <a:t>11.435 </a:t>
            </a:r>
            <a:r>
              <a:rPr lang="it-IT" sz="2400" dirty="0" smtClean="0"/>
              <a:t>interventi</a:t>
            </a:r>
            <a:br>
              <a:rPr lang="it-IT" sz="2400" dirty="0" smtClean="0"/>
            </a:br>
            <a:r>
              <a:rPr lang="it-IT" sz="1600" dirty="0"/>
              <a:t>(dati aggiornati al </a:t>
            </a:r>
            <a:r>
              <a:rPr lang="it-IT" sz="1600" dirty="0" smtClean="0"/>
              <a:t>29 febbraio 2016)</a:t>
            </a:r>
            <a:endParaRPr lang="it-IT" sz="2400" dirty="0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334559243"/>
              </p:ext>
            </p:extLst>
          </p:nvPr>
        </p:nvGraphicFramePr>
        <p:xfrm>
          <a:off x="395536" y="1556792"/>
          <a:ext cx="828092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578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/>
              <a:t>Tipologia delle procedure eseguite nel 2015</a:t>
            </a:r>
            <a:br>
              <a:rPr lang="it-IT" sz="2400" dirty="0" smtClean="0"/>
            </a:br>
            <a:r>
              <a:rPr lang="it-IT" sz="2400" dirty="0" smtClean="0"/>
              <a:t>Totale </a:t>
            </a:r>
            <a:r>
              <a:rPr lang="it-IT" sz="2400" dirty="0" smtClean="0">
                <a:solidFill>
                  <a:srgbClr val="FFC000"/>
                </a:solidFill>
              </a:rPr>
              <a:t>11.435 </a:t>
            </a:r>
            <a:r>
              <a:rPr lang="it-IT" sz="2400" dirty="0" smtClean="0"/>
              <a:t>interventi</a:t>
            </a:r>
            <a:br>
              <a:rPr lang="it-IT" sz="2400" dirty="0" smtClean="0"/>
            </a:br>
            <a:r>
              <a:rPr lang="it-IT" sz="1600" dirty="0"/>
              <a:t>(dati aggiornati al </a:t>
            </a:r>
            <a:r>
              <a:rPr lang="it-IT" sz="1600" dirty="0" smtClean="0"/>
              <a:t>29 febbraio 2016)</a:t>
            </a:r>
            <a:endParaRPr lang="it-IT" sz="2400" dirty="0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4010313120"/>
              </p:ext>
            </p:extLst>
          </p:nvPr>
        </p:nvGraphicFramePr>
        <p:xfrm>
          <a:off x="395536" y="1556792"/>
          <a:ext cx="828092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894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249684"/>
            <a:ext cx="9036496" cy="109108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dirty="0" smtClean="0"/>
              <a:t>Tipologia delle </a:t>
            </a:r>
            <a:r>
              <a:rPr lang="it-IT" sz="2400" dirty="0"/>
              <a:t>procedure eseguite dal </a:t>
            </a:r>
            <a:r>
              <a:rPr lang="it-IT" sz="2400" dirty="0" smtClean="0"/>
              <a:t>2008 </a:t>
            </a:r>
            <a:r>
              <a:rPr lang="it-IT" sz="2400" dirty="0"/>
              <a:t>al </a:t>
            </a:r>
            <a:r>
              <a:rPr lang="it-IT" sz="2400" dirty="0" smtClean="0"/>
              <a:t>2015</a:t>
            </a:r>
          </a:p>
          <a:p>
            <a:pPr lvl="0" algn="ctr">
              <a:spcBef>
                <a:spcPct val="0"/>
              </a:spcBef>
              <a:defRPr/>
            </a:pPr>
            <a:r>
              <a:rPr lang="it-IT" sz="1600" dirty="0"/>
              <a:t>(dati aggiornati al </a:t>
            </a:r>
            <a:r>
              <a:rPr lang="it-IT" sz="1600" dirty="0" smtClean="0"/>
              <a:t>29 </a:t>
            </a:r>
            <a:r>
              <a:rPr lang="it-IT" sz="1600" dirty="0"/>
              <a:t>febbraio </a:t>
            </a:r>
            <a:r>
              <a:rPr lang="it-IT" sz="1600" dirty="0" smtClean="0"/>
              <a:t>2016)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4026353411"/>
              </p:ext>
            </p:extLst>
          </p:nvPr>
        </p:nvGraphicFramePr>
        <p:xfrm>
          <a:off x="0" y="1340768"/>
          <a:ext cx="903649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50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5364088" y="548680"/>
            <a:ext cx="3456384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Accesso operatorio anno 2015</a:t>
            </a:r>
            <a:endParaRPr kumimoji="0" lang="it-IT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1912643202"/>
              </p:ext>
            </p:extLst>
          </p:nvPr>
        </p:nvGraphicFramePr>
        <p:xfrm>
          <a:off x="4644008" y="1340768"/>
          <a:ext cx="4338798" cy="2160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olo 1"/>
          <p:cNvSpPr txBox="1">
            <a:spLocks/>
          </p:cNvSpPr>
          <p:nvPr/>
        </p:nvSpPr>
        <p:spPr>
          <a:xfrm>
            <a:off x="539552" y="548680"/>
            <a:ext cx="3600400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Accesso operatorio anno 2014</a:t>
            </a:r>
            <a:endParaRPr kumimoji="0" lang="it-IT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1665025515"/>
              </p:ext>
            </p:extLst>
          </p:nvPr>
        </p:nvGraphicFramePr>
        <p:xfrm>
          <a:off x="467544" y="1124743"/>
          <a:ext cx="4032448" cy="2304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3383759864"/>
              </p:ext>
            </p:extLst>
          </p:nvPr>
        </p:nvGraphicFramePr>
        <p:xfrm>
          <a:off x="539552" y="3645024"/>
          <a:ext cx="828092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526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713</TotalTime>
  <Words>144</Words>
  <Application>Microsoft Office PowerPoint</Application>
  <PresentationFormat>Presentazione su schermo (4:3)</PresentationFormat>
  <Paragraphs>40</Paragraphs>
  <Slides>9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2" baseType="lpstr">
      <vt:lpstr>Arial</vt:lpstr>
      <vt:lpstr>Calibri</vt:lpstr>
      <vt:lpstr>Chiaro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Trend delle procedure eseguite dal 2008 al 2015  (dati aggiornati al 29 febbraio 2016)</vt:lpstr>
      <vt:lpstr>Tipologia delle procedure eseguite nel 2015 Totale 11.435 interventi (dati aggiornati al 29 febbraio 2016)</vt:lpstr>
      <vt:lpstr>Tipologia delle procedure eseguite nel 2015 Totale 11.435 interventi (dati aggiornati al 29 febbraio 2016)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Indagine conoscitiva anno 2009</dc:title>
  <dc:creator>Eliana</dc:creator>
  <cp:lastModifiedBy>Eliana</cp:lastModifiedBy>
  <cp:revision>115</cp:revision>
  <dcterms:created xsi:type="dcterms:W3CDTF">2010-04-22T08:06:16Z</dcterms:created>
  <dcterms:modified xsi:type="dcterms:W3CDTF">2016-03-14T08:59:54Z</dcterms:modified>
</cp:coreProperties>
</file>